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3" r:id="rId3"/>
    <p:sldId id="270" r:id="rId4"/>
    <p:sldId id="282" r:id="rId5"/>
    <p:sldId id="281" r:id="rId6"/>
    <p:sldId id="285" r:id="rId7"/>
    <p:sldId id="259" r:id="rId8"/>
    <p:sldId id="268" r:id="rId9"/>
    <p:sldId id="284" r:id="rId10"/>
    <p:sldId id="269" r:id="rId11"/>
    <p:sldId id="271" r:id="rId12"/>
    <p:sldId id="272" r:id="rId13"/>
    <p:sldId id="275" r:id="rId14"/>
    <p:sldId id="276" r:id="rId15"/>
    <p:sldId id="277" r:id="rId16"/>
    <p:sldId id="28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80AA"/>
    <a:srgbClr val="E2DFE9"/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3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1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4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04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1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7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4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8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7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7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5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eoul.go.kr/dataList/OA-12764/A/1/datasetView.do;jsessionid=1C77376C68E96D0DC00BE634FB57DCC2.new_portal-svr-11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ibm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data.seoul.go.kr/dataList/OA-15993/S/1/datasetView.d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data.go.kr/data/15113771/openapi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www.data.go.kr/data/15095480/openapi.do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C431BF-161E-8079-BC3A-D3A076B4CE66}"/>
              </a:ext>
            </a:extLst>
          </p:cNvPr>
          <p:cNvSpPr/>
          <p:nvPr/>
        </p:nvSpPr>
        <p:spPr>
          <a:xfrm>
            <a:off x="3368693" y="2498679"/>
            <a:ext cx="5454613" cy="11186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F6F7F9"/>
              </a:gs>
            </a:gsLst>
            <a:lin ang="16200000" scaled="1"/>
            <a:tileRect/>
          </a:gradFill>
          <a:ln w="25400">
            <a:solidFill>
              <a:schemeClr val="bg1">
                <a:alpha val="50000"/>
              </a:schemeClr>
            </a:solidFill>
          </a:ln>
          <a:effectLst>
            <a:innerShdw blurRad="152400" dist="101600" dir="126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2663" algn="ctr">
              <a:tabLst>
                <a:tab pos="1524000" algn="l"/>
                <a:tab pos="2419350" algn="l"/>
              </a:tabLst>
              <a:defRPr/>
            </a:pPr>
            <a:r>
              <a:rPr lang="en-US" altLang="ko-KR" sz="2800" dirty="0">
                <a:solidFill>
                  <a:srgbClr val="8B80A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Research Report</a:t>
            </a:r>
            <a:br>
              <a:rPr lang="en-US" altLang="ko-KR" sz="2800" dirty="0">
                <a:solidFill>
                  <a:srgbClr val="8B80A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r>
              <a:rPr lang="en-US" altLang="ko-KR" sz="2000" dirty="0">
                <a:solidFill>
                  <a:srgbClr val="8B80A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2023.07.28</a:t>
            </a:r>
            <a:endParaRPr lang="ko-KR" altLang="en-US" sz="2800" dirty="0">
              <a:solidFill>
                <a:srgbClr val="8B80AA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1CB908-3366-7A95-794F-F4F841D040E3}"/>
              </a:ext>
            </a:extLst>
          </p:cNvPr>
          <p:cNvGrpSpPr/>
          <p:nvPr/>
        </p:nvGrpSpPr>
        <p:grpSpPr>
          <a:xfrm>
            <a:off x="3531965" y="2643044"/>
            <a:ext cx="845915" cy="845915"/>
            <a:chOff x="12884609" y="2506694"/>
            <a:chExt cx="371474" cy="37147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2884609" y="2506694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81731" y="2600919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10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b="1" i="1" dirty="0">
                  <a:solidFill>
                    <a:srgbClr val="8B80AA"/>
                  </a:solidFill>
                  <a:latin typeface="Tmon몬소리 Black"/>
                </a:rPr>
                <a:t>3-1. </a:t>
              </a:r>
              <a:r>
                <a:rPr lang="ko-KR" altLang="en-US" sz="2000" b="1" i="1" dirty="0">
                  <a:solidFill>
                    <a:srgbClr val="8B80AA"/>
                  </a:solidFill>
                  <a:latin typeface="Tmon몬소리 Black"/>
                </a:rPr>
                <a:t>지하철 내비게이션 </a:t>
              </a:r>
              <a:r>
                <a:rPr lang="en-US" altLang="ko-KR" sz="2000" b="1" i="1" dirty="0">
                  <a:solidFill>
                    <a:srgbClr val="8B80AA"/>
                  </a:solidFill>
                  <a:latin typeface="Tmon몬소리 Black"/>
                </a:rPr>
                <a:t>Database Modeling</a:t>
              </a:r>
              <a:endParaRPr lang="ko-KR" altLang="en-US" sz="2000" b="1" i="1" dirty="0">
                <a:solidFill>
                  <a:srgbClr val="8B80AA"/>
                </a:solidFill>
                <a:latin typeface="Tmon몬소리 Black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D1D6568-D5C4-4531-844D-F8A8265D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14422" r="10013"/>
          <a:stretch/>
        </p:blipFill>
        <p:spPr>
          <a:xfrm>
            <a:off x="6592169" y="1287639"/>
            <a:ext cx="4320000" cy="2422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9BE377-790C-470A-B076-33CA7629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5" t="14796" r="9320" b="8217"/>
          <a:stretch/>
        </p:blipFill>
        <p:spPr>
          <a:xfrm>
            <a:off x="917437" y="1209383"/>
            <a:ext cx="4330333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317D77-6879-4D28-89AC-EA2DE71FE72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424" t="15543" r="9803" b="3582"/>
          <a:stretch/>
        </p:blipFill>
        <p:spPr>
          <a:xfrm>
            <a:off x="896025" y="4024862"/>
            <a:ext cx="43200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20C97F-BB33-4DAF-92DB-30C1E508DEF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60304" y="4065444"/>
            <a:ext cx="4320000" cy="2520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07998E-4731-4296-A9CD-9F9752466236}"/>
              </a:ext>
            </a:extLst>
          </p:cNvPr>
          <p:cNvSpPr/>
          <p:nvPr/>
        </p:nvSpPr>
        <p:spPr>
          <a:xfrm>
            <a:off x="3117412" y="1031482"/>
            <a:ext cx="2130358" cy="272443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Usecase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35060D-D1FF-445E-9353-638AD86D23BB}"/>
              </a:ext>
            </a:extLst>
          </p:cNvPr>
          <p:cNvSpPr/>
          <p:nvPr/>
        </p:nvSpPr>
        <p:spPr>
          <a:xfrm>
            <a:off x="8781811" y="1153757"/>
            <a:ext cx="2130358" cy="268843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개념적 모델링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D46078A-7BD5-426C-BD62-98E86F5585E6}"/>
              </a:ext>
            </a:extLst>
          </p:cNvPr>
          <p:cNvSpPr/>
          <p:nvPr/>
        </p:nvSpPr>
        <p:spPr>
          <a:xfrm>
            <a:off x="3117412" y="3896158"/>
            <a:ext cx="2130358" cy="272443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논리적 모델링</a:t>
            </a:r>
            <a:r>
              <a:rPr lang="en-US" altLang="ko-KR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정규화</a:t>
            </a:r>
            <a:r>
              <a:rPr lang="en-US" altLang="ko-KR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ko-KR" altLang="en-US" sz="14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C4006F6-9C65-4C4D-878B-E528CAAFD01F}"/>
              </a:ext>
            </a:extLst>
          </p:cNvPr>
          <p:cNvSpPr/>
          <p:nvPr/>
        </p:nvSpPr>
        <p:spPr>
          <a:xfrm>
            <a:off x="8884227" y="3886402"/>
            <a:ext cx="1994494" cy="272443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물리적 모델링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49F9992-B5FD-4342-93C3-C127F359B102}"/>
              </a:ext>
            </a:extLst>
          </p:cNvPr>
          <p:cNvSpPr/>
          <p:nvPr/>
        </p:nvSpPr>
        <p:spPr>
          <a:xfrm>
            <a:off x="2923938" y="940669"/>
            <a:ext cx="525293" cy="48101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9E7656-DFCC-4C1B-9744-71D1E2052E9F}"/>
              </a:ext>
            </a:extLst>
          </p:cNvPr>
          <p:cNvSpPr/>
          <p:nvPr/>
        </p:nvSpPr>
        <p:spPr>
          <a:xfrm>
            <a:off x="8538296" y="1041796"/>
            <a:ext cx="525293" cy="48101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9EAB9D-AB5C-4BE3-9893-DE939F95332F}"/>
              </a:ext>
            </a:extLst>
          </p:cNvPr>
          <p:cNvSpPr/>
          <p:nvPr/>
        </p:nvSpPr>
        <p:spPr>
          <a:xfrm>
            <a:off x="2822550" y="3791872"/>
            <a:ext cx="525293" cy="48101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651BE2D-9964-494B-B27E-8EABAC8DC92D}"/>
              </a:ext>
            </a:extLst>
          </p:cNvPr>
          <p:cNvSpPr/>
          <p:nvPr/>
        </p:nvSpPr>
        <p:spPr>
          <a:xfrm>
            <a:off x="8504846" y="3782115"/>
            <a:ext cx="525293" cy="48101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E474F-87D3-47C1-AEAC-BC1327DF1299}"/>
              </a:ext>
            </a:extLst>
          </p:cNvPr>
          <p:cNvSpPr txBox="1"/>
          <p:nvPr/>
        </p:nvSpPr>
        <p:spPr>
          <a:xfrm>
            <a:off x="5916676" y="329118"/>
            <a:ext cx="4248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Tmon몬소리 Black" panose="02000A03000000000000"/>
              </a:rPr>
              <a:t>지하철 내비게이션에 추가될 기능 및 데이터 구상하여 데이터 구성</a:t>
            </a:r>
          </a:p>
        </p:txBody>
      </p:sp>
    </p:spTree>
    <p:extLst>
      <p:ext uri="{BB962C8B-B14F-4D97-AF65-F5344CB8AC3E}">
        <p14:creationId xmlns:p14="http://schemas.microsoft.com/office/powerpoint/2010/main" val="21482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b="1" i="1" dirty="0">
                  <a:solidFill>
                    <a:srgbClr val="8B80AA"/>
                  </a:solidFill>
                  <a:latin typeface="Tmon몬소리 Black"/>
                </a:rPr>
                <a:t>3-2. </a:t>
              </a:r>
              <a:r>
                <a:rPr lang="ko-KR" altLang="en-US" sz="2000" b="1" i="1" dirty="0">
                  <a:solidFill>
                    <a:srgbClr val="8B80AA"/>
                  </a:solidFill>
                  <a:latin typeface="Tmon몬소리 Black"/>
                </a:rPr>
                <a:t>지하철 내비게이션 </a:t>
              </a:r>
              <a:r>
                <a:rPr lang="en-US" altLang="ko-KR" sz="2000" b="1" i="1" dirty="0">
                  <a:solidFill>
                    <a:srgbClr val="8B80AA"/>
                  </a:solidFill>
                  <a:latin typeface="Tmon몬소리 Black"/>
                </a:rPr>
                <a:t>Database </a:t>
              </a:r>
              <a:r>
                <a:rPr lang="ko-KR" altLang="en-US" sz="2000" b="1" i="1" dirty="0">
                  <a:solidFill>
                    <a:srgbClr val="8B80AA"/>
                  </a:solidFill>
                  <a:latin typeface="Tmon몬소리 Black"/>
                </a:rPr>
                <a:t>구축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BCCD662-25DB-4075-8A7C-C2EA4C9B7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73"/>
          <a:stretch/>
        </p:blipFill>
        <p:spPr>
          <a:xfrm>
            <a:off x="948117" y="934474"/>
            <a:ext cx="1762746" cy="28398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72CA85-A9B0-48E2-93B6-F556E8E39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7" r="21180"/>
          <a:stretch/>
        </p:blipFill>
        <p:spPr>
          <a:xfrm>
            <a:off x="9032499" y="4078410"/>
            <a:ext cx="2483367" cy="25333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3E83B0-A78C-4A8C-B7B3-FE121FA6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33"/>
          <a:stretch/>
        </p:blipFill>
        <p:spPr>
          <a:xfrm>
            <a:off x="9161647" y="1004888"/>
            <a:ext cx="2168482" cy="29073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EB2052-6992-4D5C-B6FB-70888F759D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24" t="1073" r="40935" b="-1073"/>
          <a:stretch/>
        </p:blipFill>
        <p:spPr>
          <a:xfrm>
            <a:off x="1119067" y="3963783"/>
            <a:ext cx="1426817" cy="27626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2605F7-85F5-4CFE-AE19-0F110F4950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386"/>
          <a:stretch/>
        </p:blipFill>
        <p:spPr>
          <a:xfrm>
            <a:off x="4968215" y="4428386"/>
            <a:ext cx="2002395" cy="21565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C51AA3-E8F7-4F09-8086-31B082719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116" y="1419439"/>
            <a:ext cx="4607766" cy="290732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70492B-74E3-415D-8A71-FB38E6EF1C9B}"/>
              </a:ext>
            </a:extLst>
          </p:cNvPr>
          <p:cNvCxnSpPr/>
          <p:nvPr/>
        </p:nvCxnSpPr>
        <p:spPr>
          <a:xfrm>
            <a:off x="2710863" y="2120630"/>
            <a:ext cx="1209384" cy="337919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CDC7BB-F220-4D33-8E46-BFDDEEF10223}"/>
              </a:ext>
            </a:extLst>
          </p:cNvPr>
          <p:cNvCxnSpPr>
            <a:cxnSpLocks/>
          </p:cNvCxnSpPr>
          <p:nvPr/>
        </p:nvCxnSpPr>
        <p:spPr>
          <a:xfrm flipV="1">
            <a:off x="2547665" y="3963783"/>
            <a:ext cx="1372582" cy="1542872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FCCFD17-5507-4774-BDA1-0D6AD4F4B406}"/>
              </a:ext>
            </a:extLst>
          </p:cNvPr>
          <p:cNvCxnSpPr>
            <a:cxnSpLocks/>
          </p:cNvCxnSpPr>
          <p:nvPr/>
        </p:nvCxnSpPr>
        <p:spPr>
          <a:xfrm flipV="1">
            <a:off x="6098454" y="3963783"/>
            <a:ext cx="0" cy="559579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1DED0D7-3502-4E1B-948A-9B0D9E1D27A1}"/>
              </a:ext>
            </a:extLst>
          </p:cNvPr>
          <p:cNvCxnSpPr>
            <a:cxnSpLocks/>
          </p:cNvCxnSpPr>
          <p:nvPr/>
        </p:nvCxnSpPr>
        <p:spPr>
          <a:xfrm flipH="1" flipV="1">
            <a:off x="8235297" y="4148597"/>
            <a:ext cx="797202" cy="374765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BD77B6-0289-4D8E-B109-2B76924B6A26}"/>
              </a:ext>
            </a:extLst>
          </p:cNvPr>
          <p:cNvCxnSpPr>
            <a:cxnSpLocks/>
          </p:cNvCxnSpPr>
          <p:nvPr/>
        </p:nvCxnSpPr>
        <p:spPr>
          <a:xfrm flipH="1">
            <a:off x="6792361" y="1721796"/>
            <a:ext cx="2369284" cy="445199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3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3-3. Open API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를 활용하여 추가되면 좋을 기능</a:t>
              </a:r>
              <a:endParaRPr lang="ko-KR" altLang="en-US" sz="2000" dirty="0">
                <a:solidFill>
                  <a:srgbClr val="8B80AA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8F8233-952A-4656-B5E4-59A42A1CD9D3}"/>
              </a:ext>
            </a:extLst>
          </p:cNvPr>
          <p:cNvSpPr txBox="1"/>
          <p:nvPr/>
        </p:nvSpPr>
        <p:spPr>
          <a:xfrm>
            <a:off x="276676" y="1405022"/>
            <a:ext cx="54331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a typeface="Tmon몬소리 Black" panose="02000A03000000000000"/>
              </a:rPr>
              <a:t>1. </a:t>
            </a:r>
            <a:r>
              <a:rPr lang="ko-KR" altLang="en-US" sz="1600" b="1" dirty="0">
                <a:ea typeface="Tmon몬소리 Black" panose="02000A03000000000000"/>
              </a:rPr>
              <a:t>교통약자와 화면을 보면서 걷기 힘든 상황을 위하여 </a:t>
            </a:r>
            <a:br>
              <a:rPr lang="en-US" altLang="ko-KR" sz="1600" b="1" dirty="0">
                <a:ea typeface="Tmon몬소리 Black" panose="02000A03000000000000"/>
              </a:rPr>
            </a:br>
            <a:r>
              <a:rPr lang="en-US" altLang="ko-KR" sz="1600" b="1" dirty="0">
                <a:ea typeface="Tmon몬소리 Black" panose="02000A03000000000000"/>
              </a:rPr>
              <a:t>   </a:t>
            </a:r>
            <a:r>
              <a:rPr lang="ko-KR" altLang="en-US" sz="1600" b="1" dirty="0">
                <a:ea typeface="Tmon몬소리 Black" panose="02000A03000000000000"/>
              </a:rPr>
              <a:t>안내 및 알림 글을 읽어주는 기능 </a:t>
            </a:r>
            <a:br>
              <a:rPr lang="en-US" altLang="ko-KR" sz="1600" dirty="0"/>
            </a:br>
            <a:r>
              <a:rPr lang="en-US" altLang="ko-KR" sz="1200" dirty="0"/>
              <a:t>- TTS </a:t>
            </a:r>
            <a:r>
              <a:rPr lang="ko-KR" altLang="en-US" sz="1200" dirty="0"/>
              <a:t>서비스를 이용하여 음성으로 길 안내 및 알림을 읽어주는 기능을 추가하면 편의성 증가 및 맞춤형 서비스가 가능할 것이라고 생각합니다</a:t>
            </a:r>
            <a:r>
              <a:rPr lang="en-US" altLang="ko-KR" sz="1200" dirty="0"/>
              <a:t>.</a:t>
            </a:r>
            <a:br>
              <a:rPr lang="en-US" altLang="ko-KR" sz="1400" dirty="0"/>
            </a:br>
            <a:br>
              <a:rPr lang="en-US" altLang="ko-KR" dirty="0"/>
            </a:br>
            <a:r>
              <a:rPr lang="en-US" altLang="ko-KR" dirty="0">
                <a:hlinkClick r:id="rId2"/>
              </a:rPr>
              <a:t>IBM Text to Speech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02D51-15A2-4340-AE70-E4C29E92EE86}"/>
              </a:ext>
            </a:extLst>
          </p:cNvPr>
          <p:cNvSpPr txBox="1"/>
          <p:nvPr/>
        </p:nvSpPr>
        <p:spPr>
          <a:xfrm>
            <a:off x="5886508" y="1403132"/>
            <a:ext cx="5952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a typeface="Tmon몬소리 Black" panose="02000A03000000000000"/>
              </a:rPr>
              <a:t>2. </a:t>
            </a:r>
            <a:r>
              <a:rPr lang="ko-KR" altLang="en-US" sz="1600" b="1" dirty="0">
                <a:ea typeface="Tmon몬소리 Black" panose="02000A03000000000000"/>
              </a:rPr>
              <a:t>지하철 실시간 도착 정보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주요 시설 정보 </a:t>
            </a:r>
            <a:r>
              <a:rPr lang="en-US" altLang="ko-KR" sz="1600" b="1" dirty="0">
                <a:ea typeface="Tmon몬소리 Black" panose="02000A03000000000000"/>
              </a:rPr>
              <a:t>API</a:t>
            </a:r>
            <a:r>
              <a:rPr lang="ko-KR" altLang="en-US" sz="1600" b="1" dirty="0">
                <a:ea typeface="Tmon몬소리 Black" panose="02000A03000000000000"/>
              </a:rPr>
              <a:t>를 이용하여                  플랫폼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지하철 출구에 위치했을 때 추가 편의 정보를 제공</a:t>
            </a:r>
            <a:r>
              <a:rPr lang="en-US" altLang="ko-KR" sz="1600" b="1" dirty="0">
                <a:ea typeface="Tmon몬소리 Black" panose="02000A03000000000000"/>
              </a:rPr>
              <a:t>. </a:t>
            </a:r>
            <a:r>
              <a:rPr lang="ko-KR" altLang="en-US" sz="1600" b="1" dirty="0">
                <a:ea typeface="Tmon몬소리 Black" panose="02000A03000000000000"/>
              </a:rPr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600" dirty="0">
                <a:hlinkClick r:id="rId3"/>
              </a:rPr>
              <a:t>지하철</a:t>
            </a:r>
            <a:r>
              <a:rPr lang="en-US" altLang="ko-KR" sz="1600" dirty="0">
                <a:hlinkClick r:id="rId3"/>
              </a:rPr>
              <a:t> </a:t>
            </a:r>
            <a:r>
              <a:rPr lang="ko-KR" altLang="en-US" sz="1600" dirty="0">
                <a:hlinkClick r:id="rId3"/>
              </a:rPr>
              <a:t>실시간 도착 정보</a:t>
            </a:r>
            <a:br>
              <a:rPr lang="en-US" altLang="ko-KR" sz="1600" dirty="0"/>
            </a:br>
            <a:r>
              <a:rPr lang="ko-KR" altLang="en-US" sz="1600" dirty="0">
                <a:hlinkClick r:id="rId4"/>
              </a:rPr>
              <a:t>출구 별 주변 주요 시설 정보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47B2465-55EC-49DC-8578-7457C174DA36}"/>
              </a:ext>
            </a:extLst>
          </p:cNvPr>
          <p:cNvSpPr/>
          <p:nvPr/>
        </p:nvSpPr>
        <p:spPr>
          <a:xfrm>
            <a:off x="5597373" y="1117549"/>
            <a:ext cx="178096" cy="178096"/>
          </a:xfrm>
          <a:prstGeom prst="ellipse">
            <a:avLst/>
          </a:prstGeom>
          <a:solidFill>
            <a:schemeClr val="bg1"/>
          </a:solidFill>
          <a:ln w="101600">
            <a:solidFill>
              <a:srgbClr val="6E6191">
                <a:alpha val="20000"/>
              </a:srgbClr>
            </a:solidFill>
          </a:ln>
          <a:effectLst>
            <a:outerShdw sx="144000" sy="144000" algn="ctr" rotWithShape="0">
              <a:srgbClr val="6E619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7927E1-2A6D-4C91-8D32-CDC7DFEA5371}"/>
              </a:ext>
            </a:extLst>
          </p:cNvPr>
          <p:cNvCxnSpPr>
            <a:cxnSpLocks/>
          </p:cNvCxnSpPr>
          <p:nvPr/>
        </p:nvCxnSpPr>
        <p:spPr>
          <a:xfrm>
            <a:off x="5686421" y="1405022"/>
            <a:ext cx="0" cy="5163521"/>
          </a:xfrm>
          <a:prstGeom prst="line">
            <a:avLst/>
          </a:prstGeom>
          <a:ln w="38100">
            <a:solidFill>
              <a:srgbClr val="E2DF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DDF7021-2B76-47A8-8999-BF8469358F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563"/>
          <a:stretch/>
        </p:blipFill>
        <p:spPr>
          <a:xfrm>
            <a:off x="5898574" y="2874715"/>
            <a:ext cx="2468057" cy="14516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7500F6-583A-4A2C-8AF0-0A81C500E3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033"/>
          <a:stretch/>
        </p:blipFill>
        <p:spPr>
          <a:xfrm>
            <a:off x="8531894" y="2874715"/>
            <a:ext cx="3265099" cy="35522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5A38FD-80B2-4F4E-93E4-C0DE57B62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01" y="3190126"/>
            <a:ext cx="4364705" cy="2606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0D4CC1-B9C0-49B6-87C1-6D123D1D832B}"/>
              </a:ext>
            </a:extLst>
          </p:cNvPr>
          <p:cNvSpPr txBox="1"/>
          <p:nvPr/>
        </p:nvSpPr>
        <p:spPr>
          <a:xfrm>
            <a:off x="5851685" y="4570203"/>
            <a:ext cx="2633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해당 지하철역 입력 시 </a:t>
            </a:r>
            <a:r>
              <a:rPr lang="ko-KR" altLang="en-US" sz="1400" u="sng" dirty="0"/>
              <a:t>출구 별 </a:t>
            </a:r>
            <a:br>
              <a:rPr lang="en-US" altLang="ko-KR" sz="1400" u="sng" dirty="0"/>
            </a:br>
            <a:r>
              <a:rPr lang="ko-KR" altLang="en-US" sz="1400" u="sng" dirty="0"/>
              <a:t>주요 시설 정보</a:t>
            </a:r>
            <a:r>
              <a:rPr lang="ko-KR" altLang="en-US" sz="1400" dirty="0"/>
              <a:t>를 제공하여 </a:t>
            </a:r>
            <a:br>
              <a:rPr lang="en-US" altLang="ko-KR" sz="1400" dirty="0"/>
            </a:br>
            <a:r>
              <a:rPr lang="en-US" altLang="ko-KR" sz="1400" dirty="0"/>
              <a:t>1.</a:t>
            </a:r>
            <a:r>
              <a:rPr lang="ko-KR" altLang="en-US" sz="1400" b="1" dirty="0"/>
              <a:t>목적지에 맞는 출구를 찾기 어려울 때 </a:t>
            </a:r>
            <a:r>
              <a:rPr lang="ko-KR" altLang="en-US" sz="1400" dirty="0"/>
              <a:t>도움을 주고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2.</a:t>
            </a:r>
            <a:r>
              <a:rPr lang="ko-KR" altLang="en-US" sz="1400" b="1" dirty="0"/>
              <a:t>출구 근처에 주요시설을 지하에서 편하게 </a:t>
            </a:r>
            <a:r>
              <a:rPr lang="ko-KR" altLang="en-US" sz="1400" dirty="0"/>
              <a:t>확인할 수 있어 경로선택에 도움을 줄 수 </a:t>
            </a:r>
            <a:br>
              <a:rPr lang="en-US" altLang="ko-KR" sz="1400" dirty="0"/>
            </a:br>
            <a:r>
              <a:rPr lang="ko-KR" altLang="en-US" sz="1400" dirty="0"/>
              <a:t>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93B14-62E0-489C-B184-B0B050C57AC2}"/>
              </a:ext>
            </a:extLst>
          </p:cNvPr>
          <p:cNvSpPr txBox="1"/>
          <p:nvPr/>
        </p:nvSpPr>
        <p:spPr>
          <a:xfrm>
            <a:off x="9727660" y="3660746"/>
            <a:ext cx="211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해당 지하철역 입력 시 </a:t>
            </a:r>
            <a:r>
              <a:rPr lang="ko-KR" altLang="en-US" sz="1400" b="1" dirty="0"/>
              <a:t>실시간 도착 정보 제공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53B618F-829B-4BBB-B4B2-3BBFEBDCBF43}"/>
              </a:ext>
            </a:extLst>
          </p:cNvPr>
          <p:cNvSpPr/>
          <p:nvPr/>
        </p:nvSpPr>
        <p:spPr>
          <a:xfrm>
            <a:off x="9717932" y="3600544"/>
            <a:ext cx="2120845" cy="621260"/>
          </a:xfrm>
          <a:prstGeom prst="roundRect">
            <a:avLst/>
          </a:prstGeom>
          <a:noFill/>
          <a:ln w="47625"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E7F4DA7-06BF-4ED7-BA54-589A05E7CF51}"/>
              </a:ext>
            </a:extLst>
          </p:cNvPr>
          <p:cNvSpPr/>
          <p:nvPr/>
        </p:nvSpPr>
        <p:spPr>
          <a:xfrm>
            <a:off x="5818118" y="4452837"/>
            <a:ext cx="2633311" cy="1933247"/>
          </a:xfrm>
          <a:prstGeom prst="roundRect">
            <a:avLst/>
          </a:prstGeom>
          <a:noFill/>
          <a:ln w="47625"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51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b="1" i="1" dirty="0">
                  <a:solidFill>
                    <a:srgbClr val="8B80AA"/>
                  </a:solidFill>
                  <a:latin typeface="Tmon몬소리 Black"/>
                </a:rPr>
                <a:t>4-1. </a:t>
              </a:r>
              <a:r>
                <a:rPr lang="ko-KR" altLang="en-US" b="1" i="1" dirty="0">
                  <a:solidFill>
                    <a:srgbClr val="8B80AA"/>
                  </a:solidFill>
                  <a:latin typeface="Tmon몬소리 Black"/>
                </a:rPr>
                <a:t>공항 내비게이션 </a:t>
              </a:r>
              <a:r>
                <a:rPr lang="en-US" altLang="ko-KR" b="1" i="1" dirty="0">
                  <a:solidFill>
                    <a:srgbClr val="8B80AA"/>
                  </a:solidFill>
                  <a:latin typeface="Tmon몬소리 Black"/>
                </a:rPr>
                <a:t>Database Modeling</a:t>
              </a:r>
              <a:endParaRPr lang="ko-KR" altLang="en-US" b="1" i="1" dirty="0">
                <a:solidFill>
                  <a:srgbClr val="8B80AA"/>
                </a:solidFill>
                <a:latin typeface="Tmon몬소리 Black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EF239D9-3C70-47DC-AFEA-4CD9995CA45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1330" t="18935" r="12104" b="4567"/>
          <a:stretch/>
        </p:blipFill>
        <p:spPr>
          <a:xfrm>
            <a:off x="927770" y="1154115"/>
            <a:ext cx="432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8387F0-EA13-462D-A027-0B7CD5A12AA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313" t="20036" r="11424" b="2583"/>
          <a:stretch/>
        </p:blipFill>
        <p:spPr>
          <a:xfrm>
            <a:off x="6607492" y="1303925"/>
            <a:ext cx="43200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491EBF-4DED-4680-95B3-1595E0F59B5B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2606" t="18780" r="13650" b="5327"/>
          <a:stretch/>
        </p:blipFill>
        <p:spPr>
          <a:xfrm>
            <a:off x="927770" y="4015807"/>
            <a:ext cx="4320000" cy="252000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308CF33-54EE-4825-8E0C-B4CD18B2DD38}"/>
              </a:ext>
            </a:extLst>
          </p:cNvPr>
          <p:cNvSpPr/>
          <p:nvPr/>
        </p:nvSpPr>
        <p:spPr>
          <a:xfrm>
            <a:off x="3117412" y="1031482"/>
            <a:ext cx="2130358" cy="272443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Usecase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683C7B3-D6B2-4207-B8CC-D13B50236910}"/>
              </a:ext>
            </a:extLst>
          </p:cNvPr>
          <p:cNvSpPr/>
          <p:nvPr/>
        </p:nvSpPr>
        <p:spPr>
          <a:xfrm>
            <a:off x="8781811" y="1153757"/>
            <a:ext cx="2130358" cy="268843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개념적 모델링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0C6AD21-C02B-47DD-8981-B9EF38C628AF}"/>
              </a:ext>
            </a:extLst>
          </p:cNvPr>
          <p:cNvSpPr/>
          <p:nvPr/>
        </p:nvSpPr>
        <p:spPr>
          <a:xfrm>
            <a:off x="3117412" y="3896158"/>
            <a:ext cx="2130358" cy="272443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논리적 모델링</a:t>
            </a:r>
            <a:r>
              <a:rPr lang="en-US" altLang="ko-KR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정규화</a:t>
            </a:r>
            <a:r>
              <a:rPr lang="en-US" altLang="ko-KR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ko-KR" altLang="en-US" sz="14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29C450-02FC-49E8-AA92-970926D01B32}"/>
              </a:ext>
            </a:extLst>
          </p:cNvPr>
          <p:cNvSpPr/>
          <p:nvPr/>
        </p:nvSpPr>
        <p:spPr>
          <a:xfrm>
            <a:off x="2923938" y="940669"/>
            <a:ext cx="525293" cy="48101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9C6025-197C-4981-9AC3-942AE844EAA8}"/>
              </a:ext>
            </a:extLst>
          </p:cNvPr>
          <p:cNvSpPr/>
          <p:nvPr/>
        </p:nvSpPr>
        <p:spPr>
          <a:xfrm>
            <a:off x="8538296" y="1041796"/>
            <a:ext cx="525293" cy="48101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55E1A4C-C5EA-4727-A3DF-30C5AB9FC1FB}"/>
              </a:ext>
            </a:extLst>
          </p:cNvPr>
          <p:cNvSpPr/>
          <p:nvPr/>
        </p:nvSpPr>
        <p:spPr>
          <a:xfrm>
            <a:off x="2822550" y="3791872"/>
            <a:ext cx="525293" cy="48101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71D61-6BEB-4FA3-82B5-5C453F3C16A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69" y="4015807"/>
            <a:ext cx="4320000" cy="2520000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711103-3407-45B6-943B-4D6919CD9829}"/>
              </a:ext>
            </a:extLst>
          </p:cNvPr>
          <p:cNvSpPr/>
          <p:nvPr/>
        </p:nvSpPr>
        <p:spPr>
          <a:xfrm>
            <a:off x="8903683" y="3886402"/>
            <a:ext cx="1994494" cy="272443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물리적 모델링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2DEF8A9-7B76-41E5-BA9A-955550DC9FE2}"/>
              </a:ext>
            </a:extLst>
          </p:cNvPr>
          <p:cNvSpPr/>
          <p:nvPr/>
        </p:nvSpPr>
        <p:spPr>
          <a:xfrm>
            <a:off x="8524302" y="3782115"/>
            <a:ext cx="525293" cy="48101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AB118A-D9C0-4828-A9B1-24819F359B41}"/>
              </a:ext>
            </a:extLst>
          </p:cNvPr>
          <p:cNvSpPr txBox="1"/>
          <p:nvPr/>
        </p:nvSpPr>
        <p:spPr>
          <a:xfrm>
            <a:off x="5489520" y="356357"/>
            <a:ext cx="403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Tmon몬소리 Black" panose="02000A03000000000000"/>
              </a:rPr>
              <a:t>공항 내비게이션에 추가될 기능 및 데이터 구상하여 데이터 구성</a:t>
            </a:r>
          </a:p>
        </p:txBody>
      </p:sp>
    </p:spTree>
    <p:extLst>
      <p:ext uri="{BB962C8B-B14F-4D97-AF65-F5344CB8AC3E}">
        <p14:creationId xmlns:p14="http://schemas.microsoft.com/office/powerpoint/2010/main" val="231427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b="1" i="1" dirty="0">
                  <a:solidFill>
                    <a:srgbClr val="8B80AA"/>
                  </a:solidFill>
                </a:rPr>
                <a:t>4-2. </a:t>
              </a:r>
              <a:r>
                <a:rPr lang="ko-KR" altLang="en-US" b="1" i="1" dirty="0">
                  <a:solidFill>
                    <a:srgbClr val="8B80AA"/>
                  </a:solidFill>
                </a:rPr>
                <a:t>공항 내비게이션 </a:t>
              </a:r>
              <a:r>
                <a:rPr lang="en-US" altLang="ko-KR" b="1" i="1" dirty="0">
                  <a:solidFill>
                    <a:srgbClr val="8B80AA"/>
                  </a:solidFill>
                </a:rPr>
                <a:t>Database </a:t>
              </a:r>
              <a:r>
                <a:rPr lang="ko-KR" altLang="en-US" b="1" i="1" dirty="0">
                  <a:solidFill>
                    <a:srgbClr val="8B80AA"/>
                  </a:solidFill>
                </a:rPr>
                <a:t>구축 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A5BE873-3886-45B9-8214-7C74749B5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53" t="25093"/>
          <a:stretch/>
        </p:blipFill>
        <p:spPr>
          <a:xfrm>
            <a:off x="9348193" y="3986148"/>
            <a:ext cx="2240080" cy="2563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581EF5-6F6C-44A9-9A77-105BF32F7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1" t="22888"/>
          <a:stretch/>
        </p:blipFill>
        <p:spPr>
          <a:xfrm>
            <a:off x="5000920" y="862013"/>
            <a:ext cx="1843001" cy="22939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1625E2-2A77-433D-9E50-933420CC7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48" t="23318"/>
          <a:stretch/>
        </p:blipFill>
        <p:spPr>
          <a:xfrm>
            <a:off x="619579" y="1004888"/>
            <a:ext cx="2530116" cy="25658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85213D-FFB7-442D-A828-E36398FA7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94" t="24541"/>
          <a:stretch/>
        </p:blipFill>
        <p:spPr>
          <a:xfrm>
            <a:off x="4975959" y="4526402"/>
            <a:ext cx="2240080" cy="21601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961F69-AB6D-4791-A8B8-9F797BB402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368" t="24864"/>
          <a:stretch/>
        </p:blipFill>
        <p:spPr>
          <a:xfrm>
            <a:off x="619579" y="4354982"/>
            <a:ext cx="2673593" cy="2264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60137B-FC8B-4EFE-A649-C48A026928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498" t="22604"/>
          <a:stretch/>
        </p:blipFill>
        <p:spPr>
          <a:xfrm>
            <a:off x="9084957" y="1004888"/>
            <a:ext cx="2530116" cy="256391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27D25B-D66D-45F1-95A8-20718AF888AB}"/>
              </a:ext>
            </a:extLst>
          </p:cNvPr>
          <p:cNvCxnSpPr>
            <a:cxnSpLocks/>
          </p:cNvCxnSpPr>
          <p:nvPr/>
        </p:nvCxnSpPr>
        <p:spPr>
          <a:xfrm flipV="1">
            <a:off x="5966765" y="4601081"/>
            <a:ext cx="0" cy="211084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346DDAE-D05B-421B-9794-71D22E9FF784}"/>
              </a:ext>
            </a:extLst>
          </p:cNvPr>
          <p:cNvCxnSpPr>
            <a:cxnSpLocks/>
          </p:cNvCxnSpPr>
          <p:nvPr/>
        </p:nvCxnSpPr>
        <p:spPr>
          <a:xfrm>
            <a:off x="5919130" y="2232487"/>
            <a:ext cx="1" cy="142745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419AC3D-406A-404F-991F-C41D05448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0117" y="2394931"/>
            <a:ext cx="4571999" cy="285991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CABFF42-D619-45A5-9E58-9A644B725CEE}"/>
              </a:ext>
            </a:extLst>
          </p:cNvPr>
          <p:cNvCxnSpPr>
            <a:cxnSpLocks/>
          </p:cNvCxnSpPr>
          <p:nvPr/>
        </p:nvCxnSpPr>
        <p:spPr>
          <a:xfrm>
            <a:off x="3149695" y="2286844"/>
            <a:ext cx="841618" cy="216174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D679FF-B475-44CF-90F8-40FC01C50F5B}"/>
              </a:ext>
            </a:extLst>
          </p:cNvPr>
          <p:cNvCxnSpPr>
            <a:cxnSpLocks/>
          </p:cNvCxnSpPr>
          <p:nvPr/>
        </p:nvCxnSpPr>
        <p:spPr>
          <a:xfrm flipV="1">
            <a:off x="3293172" y="4669283"/>
            <a:ext cx="616710" cy="818146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64299C-1BD0-495C-9C3C-AF842C78DA3B}"/>
              </a:ext>
            </a:extLst>
          </p:cNvPr>
          <p:cNvCxnSpPr>
            <a:cxnSpLocks/>
          </p:cNvCxnSpPr>
          <p:nvPr/>
        </p:nvCxnSpPr>
        <p:spPr>
          <a:xfrm flipH="1" flipV="1">
            <a:off x="8208430" y="4526402"/>
            <a:ext cx="1139761" cy="285763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A2E6424-F700-4E6B-8162-AEC4A57B1954}"/>
              </a:ext>
            </a:extLst>
          </p:cNvPr>
          <p:cNvCxnSpPr>
            <a:cxnSpLocks/>
          </p:cNvCxnSpPr>
          <p:nvPr/>
        </p:nvCxnSpPr>
        <p:spPr>
          <a:xfrm flipH="1">
            <a:off x="7987518" y="2503018"/>
            <a:ext cx="1097437" cy="285490"/>
          </a:xfrm>
          <a:prstGeom prst="line">
            <a:avLst/>
          </a:prstGeom>
          <a:ln w="34925">
            <a:solidFill>
              <a:srgbClr val="8B8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46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4-3. Open API</a:t>
              </a:r>
              <a:r>
                <a:rPr lang="ko-KR" altLang="en-US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를 활용하여 추가되면 좋을 기능</a:t>
              </a:r>
              <a:endParaRPr lang="ko-KR" altLang="en-US" dirty="0">
                <a:solidFill>
                  <a:srgbClr val="8B80AA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3F2CA1-76F3-4B6B-A601-BC254F65C0CA}"/>
              </a:ext>
            </a:extLst>
          </p:cNvPr>
          <p:cNvSpPr txBox="1"/>
          <p:nvPr/>
        </p:nvSpPr>
        <p:spPr>
          <a:xfrm>
            <a:off x="470732" y="1117549"/>
            <a:ext cx="49751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Tmon몬소리 Black" panose="02000A03000000000000"/>
              </a:rPr>
              <a:t>1. </a:t>
            </a:r>
            <a:r>
              <a:rPr lang="ko-KR" altLang="en-US" b="1" dirty="0">
                <a:ea typeface="Tmon몬소리 Black" panose="02000A03000000000000"/>
              </a:rPr>
              <a:t>실시간 항공 운항 현황 정보 제공</a:t>
            </a:r>
            <a:br>
              <a:rPr lang="en-US" altLang="ko-KR" b="1" dirty="0">
                <a:ea typeface="Tmon몬소리 Black" panose="02000A03000000000000"/>
              </a:rPr>
            </a:br>
            <a:r>
              <a:rPr lang="ko-KR" altLang="en-US" b="1" dirty="0">
                <a:ea typeface="Tmon몬소리 Black" panose="02000A03000000000000"/>
              </a:rPr>
              <a:t> 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en-US" altLang="ko-KR" sz="1200" dirty="0">
                <a:ea typeface="Tmon몬소리 Black" panose="02000A03000000000000"/>
              </a:rPr>
              <a:t>- </a:t>
            </a:r>
            <a:r>
              <a:rPr lang="ko-KR" altLang="en-US" sz="1200" dirty="0">
                <a:ea typeface="Tmon몬소리 Black" panose="02000A03000000000000"/>
              </a:rPr>
              <a:t>앱에서 실시간 항공 운항 정보 확인 기능을 추가하여 다른 앱으로 이동하거나 직접 </a:t>
            </a:r>
            <a:r>
              <a:rPr lang="en-US" altLang="ko-KR" sz="1200" dirty="0">
                <a:ea typeface="Tmon몬소리 Black" panose="02000A03000000000000"/>
              </a:rPr>
              <a:t>Info</a:t>
            </a:r>
            <a:r>
              <a:rPr lang="ko-KR" altLang="en-US" sz="1200" dirty="0">
                <a:ea typeface="Tmon몬소리 Black" panose="02000A03000000000000"/>
              </a:rPr>
              <a:t>로 이동하는 불편함을 없애 사용자의 편의성 만족도를 높일 수 있을 것이라고 생각합니다</a:t>
            </a:r>
            <a:r>
              <a:rPr lang="en-US" altLang="ko-KR" sz="1200" dirty="0">
                <a:ea typeface="Tmon몬소리 Black" panose="02000A03000000000000"/>
              </a:rPr>
              <a:t>.</a:t>
            </a:r>
            <a:r>
              <a:rPr lang="ko-KR" altLang="en-US" sz="1200" dirty="0">
                <a:ea typeface="Tmon몬소리 Black" panose="02000A03000000000000"/>
              </a:rPr>
              <a:t> </a:t>
            </a:r>
            <a:br>
              <a:rPr lang="en-US" altLang="ko-KR" sz="1200" dirty="0">
                <a:ea typeface="Tmon몬소리 Black" panose="02000A03000000000000"/>
              </a:rPr>
            </a:br>
            <a:r>
              <a:rPr lang="ko-KR" altLang="en-US" sz="1200" dirty="0">
                <a:ea typeface="Tmon몬소리 Black" panose="02000A03000000000000"/>
                <a:hlinkClick r:id="rId2"/>
              </a:rPr>
              <a:t>실시간 항공운항 현황 정보 상세 제공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AA9D9-2F11-4964-B76D-D221C2C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45" y="2607013"/>
            <a:ext cx="3800728" cy="39615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B47BE0-66B4-4B1D-AE8C-8663522AA675}"/>
              </a:ext>
            </a:extLst>
          </p:cNvPr>
          <p:cNvSpPr txBox="1"/>
          <p:nvPr/>
        </p:nvSpPr>
        <p:spPr>
          <a:xfrm>
            <a:off x="6163298" y="1116417"/>
            <a:ext cx="545177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Tmon몬소리 Black" panose="02000A03000000000000"/>
              </a:rPr>
              <a:t>2. </a:t>
            </a:r>
            <a:r>
              <a:rPr lang="ko-KR" altLang="en-US" b="1" dirty="0">
                <a:ea typeface="Tmon몬소리 Black" panose="02000A03000000000000"/>
              </a:rPr>
              <a:t> 공항 내 혼잡도 및 운항정보를 활용한 </a:t>
            </a:r>
            <a:br>
              <a:rPr lang="en-US" altLang="ko-KR" b="1" dirty="0">
                <a:ea typeface="Tmon몬소리 Black" panose="02000A03000000000000"/>
              </a:rPr>
            </a:br>
            <a:r>
              <a:rPr lang="ko-KR" altLang="en-US" b="1" dirty="0">
                <a:ea typeface="Tmon몬소리 Black" panose="02000A03000000000000"/>
              </a:rPr>
              <a:t>실시간 최적의 경로 안내 기능 추가 </a:t>
            </a:r>
            <a:br>
              <a:rPr lang="en-US" altLang="ko-KR" b="1" dirty="0">
                <a:ea typeface="Tmon몬소리 Black" panose="02000A03000000000000"/>
              </a:rPr>
            </a:br>
            <a:br>
              <a:rPr lang="en-US" altLang="ko-KR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공항 내 혼잡도 정보 등을 이용하여 공항과 같이 넓고</a:t>
            </a:r>
            <a:r>
              <a:rPr lang="en-US" altLang="ko-KR" sz="1200" dirty="0"/>
              <a:t>,</a:t>
            </a:r>
            <a:r>
              <a:rPr lang="ko-KR" altLang="en-US" sz="1200" dirty="0"/>
              <a:t> 목적지로 가기 위한 여러가지 경로가 존재하는 공간에서는 구간 별 혼잡도를 반영하여 최적의 </a:t>
            </a:r>
            <a:br>
              <a:rPr lang="en-US" altLang="ko-KR" sz="1200" dirty="0"/>
            </a:br>
            <a:r>
              <a:rPr lang="ko-KR" altLang="en-US" sz="1200" dirty="0"/>
              <a:t>경로로 안내하여 신뢰성 및 고객 만족도를 높일 수 있을 것이라고 생각합니다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Ex) A</a:t>
            </a:r>
            <a:r>
              <a:rPr lang="ko-KR" altLang="en-US" sz="1200" dirty="0"/>
              <a:t>코스가 혼잡한 경우 반영하여</a:t>
            </a:r>
            <a:r>
              <a:rPr lang="en-US" altLang="ko-KR" sz="1200" dirty="0"/>
              <a:t>,</a:t>
            </a:r>
            <a:r>
              <a:rPr lang="ko-KR" altLang="en-US" sz="1200" dirty="0"/>
              <a:t> 자동으로 </a:t>
            </a:r>
            <a:r>
              <a:rPr lang="en-US" altLang="ko-KR" sz="1200" dirty="0"/>
              <a:t>B</a:t>
            </a:r>
            <a:r>
              <a:rPr lang="ko-KR" altLang="en-US" sz="1200" dirty="0"/>
              <a:t>코스로 안내 </a:t>
            </a:r>
            <a:br>
              <a:rPr lang="en-US" altLang="ko-KR" sz="1200" dirty="0"/>
            </a:br>
            <a:r>
              <a:rPr lang="ko-KR" altLang="en-US" sz="1400" dirty="0">
                <a:hlinkClick r:id="rId4"/>
              </a:rPr>
              <a:t>구간별 공항 혼잡도 정보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3FA6FA-0CDF-4759-A45C-D8513301B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987" y="3145780"/>
            <a:ext cx="5800725" cy="338816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F47460E-B53E-4FD5-AD3A-649A9D4DEDA6}"/>
              </a:ext>
            </a:extLst>
          </p:cNvPr>
          <p:cNvSpPr/>
          <p:nvPr/>
        </p:nvSpPr>
        <p:spPr>
          <a:xfrm>
            <a:off x="5597373" y="1117549"/>
            <a:ext cx="178096" cy="178096"/>
          </a:xfrm>
          <a:prstGeom prst="ellipse">
            <a:avLst/>
          </a:prstGeom>
          <a:solidFill>
            <a:schemeClr val="bg1"/>
          </a:solidFill>
          <a:ln w="101600">
            <a:solidFill>
              <a:srgbClr val="6E6191">
                <a:alpha val="20000"/>
              </a:srgbClr>
            </a:solidFill>
          </a:ln>
          <a:effectLst>
            <a:outerShdw sx="144000" sy="144000" algn="ctr" rotWithShape="0">
              <a:srgbClr val="6E619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47F877-EFF5-40EA-B946-0D480761FD61}"/>
              </a:ext>
            </a:extLst>
          </p:cNvPr>
          <p:cNvCxnSpPr>
            <a:cxnSpLocks/>
          </p:cNvCxnSpPr>
          <p:nvPr/>
        </p:nvCxnSpPr>
        <p:spPr>
          <a:xfrm>
            <a:off x="5686421" y="1405022"/>
            <a:ext cx="0" cy="5163521"/>
          </a:xfrm>
          <a:prstGeom prst="line">
            <a:avLst/>
          </a:prstGeom>
          <a:ln w="38100">
            <a:solidFill>
              <a:srgbClr val="E2DF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5E8FE-7020-41F3-BCFF-5E0FF632F5D5}"/>
              </a:ext>
            </a:extLst>
          </p:cNvPr>
          <p:cNvSpPr/>
          <p:nvPr/>
        </p:nvSpPr>
        <p:spPr>
          <a:xfrm>
            <a:off x="865762" y="4260715"/>
            <a:ext cx="3482502" cy="230782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834544-654A-4B73-9721-2D63D114CE2A}"/>
              </a:ext>
            </a:extLst>
          </p:cNvPr>
          <p:cNvSpPr/>
          <p:nvPr/>
        </p:nvSpPr>
        <p:spPr>
          <a:xfrm>
            <a:off x="6505067" y="3986782"/>
            <a:ext cx="5083205" cy="230782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08C4F-1EEE-47C4-83C6-5DF85AC1921C}"/>
              </a:ext>
            </a:extLst>
          </p:cNvPr>
          <p:cNvSpPr txBox="1"/>
          <p:nvPr/>
        </p:nvSpPr>
        <p:spPr>
          <a:xfrm>
            <a:off x="3403800" y="3404044"/>
            <a:ext cx="2067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Tmon몬소리 Black" panose="02000A03000000000000"/>
              </a:rPr>
              <a:t>실시간 항공편 상태 및 </a:t>
            </a:r>
            <a:r>
              <a:rPr lang="ko-KR" altLang="en-US" sz="1400" dirty="0" err="1">
                <a:ea typeface="Tmon몬소리 Black" panose="02000A03000000000000"/>
              </a:rPr>
              <a:t>탑승구</a:t>
            </a:r>
            <a:r>
              <a:rPr lang="ko-KR" altLang="en-US" sz="1400" dirty="0">
                <a:ea typeface="Tmon몬소리 Black" panose="02000A03000000000000"/>
              </a:rPr>
              <a:t> 번호</a:t>
            </a:r>
            <a:r>
              <a:rPr lang="en-US" altLang="ko-KR" sz="1400" dirty="0">
                <a:ea typeface="Tmon몬소리 Black" panose="02000A03000000000000"/>
              </a:rPr>
              <a:t>, </a:t>
            </a:r>
            <a:r>
              <a:rPr lang="ko-KR" altLang="en-US" sz="1400" dirty="0">
                <a:ea typeface="Tmon몬소리 Black" panose="02000A03000000000000"/>
              </a:rPr>
              <a:t>변경시간 정보를 제공합니다</a:t>
            </a:r>
            <a:r>
              <a:rPr lang="en-US" altLang="ko-KR" sz="1400" dirty="0">
                <a:ea typeface="Tmon몬소리 Black" panose="02000A03000000000000"/>
              </a:rPr>
              <a:t>.</a:t>
            </a:r>
            <a:endParaRPr lang="ko-KR" altLang="en-US" sz="1400" dirty="0">
              <a:ea typeface="Tmon몬소리 Black" panose="02000A0300000000000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550BB-C2F8-48DB-9347-F0A7518876F9}"/>
              </a:ext>
            </a:extLst>
          </p:cNvPr>
          <p:cNvSpPr txBox="1"/>
          <p:nvPr/>
        </p:nvSpPr>
        <p:spPr>
          <a:xfrm>
            <a:off x="9134393" y="3145781"/>
            <a:ext cx="243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ea typeface="Tmon몬소리 Black" panose="02000A03000000000000"/>
              </a:rPr>
              <a:t>공항 수속 구간마다 혼잡도 정도를 제공합니다</a:t>
            </a:r>
            <a:endParaRPr lang="ko-KR" altLang="en-US" sz="1400" dirty="0"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9548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C431BF-161E-8079-BC3A-D3A076B4CE66}"/>
              </a:ext>
            </a:extLst>
          </p:cNvPr>
          <p:cNvSpPr/>
          <p:nvPr/>
        </p:nvSpPr>
        <p:spPr>
          <a:xfrm>
            <a:off x="3368693" y="2498679"/>
            <a:ext cx="5532116" cy="11186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F6F7F9"/>
              </a:gs>
            </a:gsLst>
            <a:lin ang="16200000" scaled="1"/>
            <a:tileRect/>
          </a:gradFill>
          <a:ln w="25400">
            <a:solidFill>
              <a:schemeClr val="bg1">
                <a:alpha val="50000"/>
              </a:schemeClr>
            </a:solidFill>
          </a:ln>
          <a:effectLst>
            <a:innerShdw blurRad="152400" dist="101600" dir="126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2663"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800" dirty="0">
                <a:solidFill>
                  <a:srgbClr val="8B80AA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     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11724-3DDF-4BC8-89E0-D1DEFA4A40F9}"/>
              </a:ext>
            </a:extLst>
          </p:cNvPr>
          <p:cNvSpPr txBox="1"/>
          <p:nvPr/>
        </p:nvSpPr>
        <p:spPr>
          <a:xfrm>
            <a:off x="3368693" y="2498679"/>
            <a:ext cx="553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i="1" dirty="0">
              <a:solidFill>
                <a:srgbClr val="8B80AA"/>
              </a:solidFill>
              <a:latin typeface="Tmon몬소리 Black"/>
            </a:endParaRPr>
          </a:p>
          <a:p>
            <a:pPr algn="ctr"/>
            <a:r>
              <a:rPr lang="ko-KR" altLang="en-US" sz="2400" b="1" i="1" dirty="0">
                <a:solidFill>
                  <a:srgbClr val="8B80AA"/>
                </a:solidFill>
                <a:latin typeface="Tmon몬소리 Black"/>
              </a:rPr>
              <a:t>감사합니다</a:t>
            </a:r>
            <a:endParaRPr lang="en-US" altLang="ko-KR" sz="2400" b="1" i="1" dirty="0">
              <a:solidFill>
                <a:srgbClr val="8B80AA"/>
              </a:solidFill>
              <a:latin typeface="Tmon몬소리 Black"/>
            </a:endParaRPr>
          </a:p>
        </p:txBody>
      </p:sp>
    </p:spTree>
    <p:extLst>
      <p:ext uri="{BB962C8B-B14F-4D97-AF65-F5344CB8AC3E}">
        <p14:creationId xmlns:p14="http://schemas.microsoft.com/office/powerpoint/2010/main" val="172060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C431BF-161E-8079-BC3A-D3A076B4CE66}"/>
              </a:ext>
            </a:extLst>
          </p:cNvPr>
          <p:cNvSpPr/>
          <p:nvPr/>
        </p:nvSpPr>
        <p:spPr>
          <a:xfrm>
            <a:off x="262646" y="389106"/>
            <a:ext cx="11692647" cy="6079787"/>
          </a:xfrm>
          <a:prstGeom prst="roundRect">
            <a:avLst>
              <a:gd name="adj" fmla="val 2088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F6F7F9"/>
              </a:gs>
            </a:gsLst>
            <a:lin ang="16200000" scaled="1"/>
            <a:tileRect/>
          </a:gradFill>
          <a:ln w="25400">
            <a:solidFill>
              <a:schemeClr val="bg1">
                <a:alpha val="50000"/>
              </a:schemeClr>
            </a:solidFill>
          </a:ln>
          <a:effectLst>
            <a:innerShdw blurRad="152400" dist="101600" dir="126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2663">
              <a:tabLst>
                <a:tab pos="1524000" algn="l"/>
                <a:tab pos="2419350" algn="l"/>
              </a:tabLst>
              <a:defRPr/>
            </a:pPr>
            <a:endParaRPr lang="ko-KR" altLang="en-US" sz="2800" dirty="0">
              <a:solidFill>
                <a:srgbClr val="8B80AA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7" name="자유형: 도형 13">
            <a:extLst>
              <a:ext uri="{FF2B5EF4-FFF2-40B4-BE49-F238E27FC236}">
                <a16:creationId xmlns:a16="http://schemas.microsoft.com/office/drawing/2014/main" id="{F9753B98-C0BF-4567-A23D-6B2E2F6D299C}"/>
              </a:ext>
            </a:extLst>
          </p:cNvPr>
          <p:cNvSpPr/>
          <p:nvPr/>
        </p:nvSpPr>
        <p:spPr>
          <a:xfrm>
            <a:off x="819412" y="2090149"/>
            <a:ext cx="4763926" cy="2657662"/>
          </a:xfrm>
          <a:custGeom>
            <a:avLst/>
            <a:gdLst>
              <a:gd name="connsiteX0" fmla="*/ 203454 w 4097715"/>
              <a:gd name="connsiteY0" fmla="*/ 0 h 2286001"/>
              <a:gd name="connsiteX1" fmla="*/ 2082546 w 4097715"/>
              <a:gd name="connsiteY1" fmla="*/ 0 h 2286001"/>
              <a:gd name="connsiteX2" fmla="*/ 2286000 w 4097715"/>
              <a:gd name="connsiteY2" fmla="*/ 203454 h 2286001"/>
              <a:gd name="connsiteX3" fmla="*/ 2286000 w 4097715"/>
              <a:gd name="connsiteY3" fmla="*/ 1859714 h 2286001"/>
              <a:gd name="connsiteX4" fmla="*/ 2284800 w 4097715"/>
              <a:gd name="connsiteY4" fmla="*/ 1859714 h 2286001"/>
              <a:gd name="connsiteX5" fmla="*/ 2284800 w 4097715"/>
              <a:gd name="connsiteY5" fmla="*/ 1889078 h 2286001"/>
              <a:gd name="connsiteX6" fmla="*/ 2285718 w 4097715"/>
              <a:gd name="connsiteY6" fmla="*/ 1889078 h 2286001"/>
              <a:gd name="connsiteX7" fmla="*/ 2285718 w 4097715"/>
              <a:gd name="connsiteY7" fmla="*/ 2062381 h 2286001"/>
              <a:gd name="connsiteX8" fmla="*/ 2461620 w 4097715"/>
              <a:gd name="connsiteY8" fmla="*/ 2238283 h 2286001"/>
              <a:gd name="connsiteX9" fmla="*/ 4097715 w 4097715"/>
              <a:gd name="connsiteY9" fmla="*/ 2238283 h 2286001"/>
              <a:gd name="connsiteX10" fmla="*/ 4097715 w 4097715"/>
              <a:gd name="connsiteY10" fmla="*/ 2286001 h 2286001"/>
              <a:gd name="connsiteX11" fmla="*/ 2441455 w 4097715"/>
              <a:gd name="connsiteY11" fmla="*/ 2286001 h 2286001"/>
              <a:gd name="connsiteX12" fmla="*/ 2238001 w 4097715"/>
              <a:gd name="connsiteY12" fmla="*/ 2082547 h 2286001"/>
              <a:gd name="connsiteX13" fmla="*/ 2238001 w 4097715"/>
              <a:gd name="connsiteY13" fmla="*/ 1933252 h 2286001"/>
              <a:gd name="connsiteX14" fmla="*/ 2238000 w 4097715"/>
              <a:gd name="connsiteY14" fmla="*/ 1933252 h 2286001"/>
              <a:gd name="connsiteX15" fmla="*/ 2238000 w 4097715"/>
              <a:gd name="connsiteY15" fmla="*/ 1594852 h 2286001"/>
              <a:gd name="connsiteX16" fmla="*/ 2238282 w 4097715"/>
              <a:gd name="connsiteY16" fmla="*/ 1594852 h 2286001"/>
              <a:gd name="connsiteX17" fmla="*/ 2238282 w 4097715"/>
              <a:gd name="connsiteY17" fmla="*/ 223619 h 2286001"/>
              <a:gd name="connsiteX18" fmla="*/ 2062380 w 4097715"/>
              <a:gd name="connsiteY18" fmla="*/ 47717 h 2286001"/>
              <a:gd name="connsiteX19" fmla="*/ 223619 w 4097715"/>
              <a:gd name="connsiteY19" fmla="*/ 47717 h 2286001"/>
              <a:gd name="connsiteX20" fmla="*/ 47717 w 4097715"/>
              <a:gd name="connsiteY20" fmla="*/ 223619 h 2286001"/>
              <a:gd name="connsiteX21" fmla="*/ 47717 w 4097715"/>
              <a:gd name="connsiteY21" fmla="*/ 2062380 h 2286001"/>
              <a:gd name="connsiteX22" fmla="*/ 223619 w 4097715"/>
              <a:gd name="connsiteY22" fmla="*/ 2238282 h 2286001"/>
              <a:gd name="connsiteX23" fmla="*/ 1863770 w 4097715"/>
              <a:gd name="connsiteY23" fmla="*/ 2238282 h 2286001"/>
              <a:gd name="connsiteX24" fmla="*/ 1863770 w 4097715"/>
              <a:gd name="connsiteY24" fmla="*/ 2286000 h 2286001"/>
              <a:gd name="connsiteX25" fmla="*/ 203454 w 4097715"/>
              <a:gd name="connsiteY25" fmla="*/ 2286000 h 2286001"/>
              <a:gd name="connsiteX26" fmla="*/ 0 w 4097715"/>
              <a:gd name="connsiteY26" fmla="*/ 2082546 h 2286001"/>
              <a:gd name="connsiteX27" fmla="*/ 0 w 4097715"/>
              <a:gd name="connsiteY27" fmla="*/ 203454 h 2286001"/>
              <a:gd name="connsiteX28" fmla="*/ 203454 w 4097715"/>
              <a:gd name="connsiteY28" fmla="*/ 0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97715" h="2286001">
                <a:moveTo>
                  <a:pt x="203454" y="0"/>
                </a:moveTo>
                <a:lnTo>
                  <a:pt x="2082546" y="0"/>
                </a:lnTo>
                <a:cubicBezTo>
                  <a:pt x="2194911" y="0"/>
                  <a:pt x="2286000" y="91089"/>
                  <a:pt x="2286000" y="203454"/>
                </a:cubicBezTo>
                <a:lnTo>
                  <a:pt x="2286000" y="1859714"/>
                </a:lnTo>
                <a:lnTo>
                  <a:pt x="2284800" y="1859714"/>
                </a:lnTo>
                <a:lnTo>
                  <a:pt x="2284800" y="1889078"/>
                </a:lnTo>
                <a:lnTo>
                  <a:pt x="2285718" y="1889078"/>
                </a:lnTo>
                <a:lnTo>
                  <a:pt x="2285718" y="2062381"/>
                </a:lnTo>
                <a:cubicBezTo>
                  <a:pt x="2285718" y="2159529"/>
                  <a:pt x="2364472" y="2238283"/>
                  <a:pt x="2461620" y="2238283"/>
                </a:cubicBezTo>
                <a:lnTo>
                  <a:pt x="4097715" y="2238283"/>
                </a:lnTo>
                <a:lnTo>
                  <a:pt x="4097715" y="2286001"/>
                </a:lnTo>
                <a:lnTo>
                  <a:pt x="2441455" y="2286001"/>
                </a:lnTo>
                <a:cubicBezTo>
                  <a:pt x="2329090" y="2286001"/>
                  <a:pt x="2238001" y="2194912"/>
                  <a:pt x="2238001" y="2082547"/>
                </a:cubicBezTo>
                <a:lnTo>
                  <a:pt x="2238001" y="1933252"/>
                </a:lnTo>
                <a:lnTo>
                  <a:pt x="2238000" y="1933252"/>
                </a:lnTo>
                <a:lnTo>
                  <a:pt x="2238000" y="1594852"/>
                </a:lnTo>
                <a:lnTo>
                  <a:pt x="2238282" y="1594852"/>
                </a:lnTo>
                <a:lnTo>
                  <a:pt x="2238282" y="223619"/>
                </a:lnTo>
                <a:cubicBezTo>
                  <a:pt x="2238282" y="126471"/>
                  <a:pt x="2159528" y="47717"/>
                  <a:pt x="2062380" y="47717"/>
                </a:cubicBezTo>
                <a:lnTo>
                  <a:pt x="223619" y="47717"/>
                </a:lnTo>
                <a:cubicBezTo>
                  <a:pt x="126471" y="47717"/>
                  <a:pt x="47717" y="126471"/>
                  <a:pt x="47717" y="223619"/>
                </a:cubicBezTo>
                <a:lnTo>
                  <a:pt x="47717" y="2062380"/>
                </a:lnTo>
                <a:cubicBezTo>
                  <a:pt x="47717" y="2159528"/>
                  <a:pt x="126471" y="2238282"/>
                  <a:pt x="223619" y="2238282"/>
                </a:cubicBezTo>
                <a:lnTo>
                  <a:pt x="1863770" y="2238282"/>
                </a:lnTo>
                <a:lnTo>
                  <a:pt x="1863770" y="2286000"/>
                </a:lnTo>
                <a:lnTo>
                  <a:pt x="203454" y="2286000"/>
                </a:lnTo>
                <a:cubicBezTo>
                  <a:pt x="91089" y="2286000"/>
                  <a:pt x="0" y="2194911"/>
                  <a:pt x="0" y="2082546"/>
                </a:cubicBezTo>
                <a:lnTo>
                  <a:pt x="0" y="203454"/>
                </a:lnTo>
                <a:cubicBezTo>
                  <a:pt x="0" y="91089"/>
                  <a:pt x="91089" y="0"/>
                  <a:pt x="20345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자유형: 도형 20">
            <a:extLst>
              <a:ext uri="{FF2B5EF4-FFF2-40B4-BE49-F238E27FC236}">
                <a16:creationId xmlns:a16="http://schemas.microsoft.com/office/drawing/2014/main" id="{D7F8DCC6-930D-4ACA-A568-0F9AC3084F67}"/>
              </a:ext>
            </a:extLst>
          </p:cNvPr>
          <p:cNvSpPr/>
          <p:nvPr/>
        </p:nvSpPr>
        <p:spPr>
          <a:xfrm>
            <a:off x="3883178" y="2090148"/>
            <a:ext cx="4292453" cy="2657662"/>
          </a:xfrm>
          <a:custGeom>
            <a:avLst/>
            <a:gdLst>
              <a:gd name="connsiteX0" fmla="*/ 0 w 3692175"/>
              <a:gd name="connsiteY0" fmla="*/ 0 h 2286001"/>
              <a:gd name="connsiteX1" fmla="*/ 1677006 w 3692175"/>
              <a:gd name="connsiteY1" fmla="*/ 0 h 2286001"/>
              <a:gd name="connsiteX2" fmla="*/ 1880460 w 3692175"/>
              <a:gd name="connsiteY2" fmla="*/ 203454 h 2286001"/>
              <a:gd name="connsiteX3" fmla="*/ 1880460 w 3692175"/>
              <a:gd name="connsiteY3" fmla="*/ 1859714 h 2286001"/>
              <a:gd name="connsiteX4" fmla="*/ 1879260 w 3692175"/>
              <a:gd name="connsiteY4" fmla="*/ 1859714 h 2286001"/>
              <a:gd name="connsiteX5" fmla="*/ 1879260 w 3692175"/>
              <a:gd name="connsiteY5" fmla="*/ 1889078 h 2286001"/>
              <a:gd name="connsiteX6" fmla="*/ 1880178 w 3692175"/>
              <a:gd name="connsiteY6" fmla="*/ 1889078 h 2286001"/>
              <a:gd name="connsiteX7" fmla="*/ 1880178 w 3692175"/>
              <a:gd name="connsiteY7" fmla="*/ 2062381 h 2286001"/>
              <a:gd name="connsiteX8" fmla="*/ 2056080 w 3692175"/>
              <a:gd name="connsiteY8" fmla="*/ 2238283 h 2286001"/>
              <a:gd name="connsiteX9" fmla="*/ 3692175 w 3692175"/>
              <a:gd name="connsiteY9" fmla="*/ 2238283 h 2286001"/>
              <a:gd name="connsiteX10" fmla="*/ 3692175 w 3692175"/>
              <a:gd name="connsiteY10" fmla="*/ 2286001 h 2286001"/>
              <a:gd name="connsiteX11" fmla="*/ 2035915 w 3692175"/>
              <a:gd name="connsiteY11" fmla="*/ 2286001 h 2286001"/>
              <a:gd name="connsiteX12" fmla="*/ 1832461 w 3692175"/>
              <a:gd name="connsiteY12" fmla="*/ 2082547 h 2286001"/>
              <a:gd name="connsiteX13" fmla="*/ 1832461 w 3692175"/>
              <a:gd name="connsiteY13" fmla="*/ 1933252 h 2286001"/>
              <a:gd name="connsiteX14" fmla="*/ 1832460 w 3692175"/>
              <a:gd name="connsiteY14" fmla="*/ 1933252 h 2286001"/>
              <a:gd name="connsiteX15" fmla="*/ 1832460 w 3692175"/>
              <a:gd name="connsiteY15" fmla="*/ 1594852 h 2286001"/>
              <a:gd name="connsiteX16" fmla="*/ 1832742 w 3692175"/>
              <a:gd name="connsiteY16" fmla="*/ 1594852 h 2286001"/>
              <a:gd name="connsiteX17" fmla="*/ 1832742 w 3692175"/>
              <a:gd name="connsiteY17" fmla="*/ 223619 h 2286001"/>
              <a:gd name="connsiteX18" fmla="*/ 1656840 w 3692175"/>
              <a:gd name="connsiteY18" fmla="*/ 47717 h 2286001"/>
              <a:gd name="connsiteX19" fmla="*/ 0 w 3692175"/>
              <a:gd name="connsiteY19" fmla="*/ 47717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2175" h="2286001">
                <a:moveTo>
                  <a:pt x="0" y="0"/>
                </a:moveTo>
                <a:lnTo>
                  <a:pt x="1677006" y="0"/>
                </a:lnTo>
                <a:cubicBezTo>
                  <a:pt x="1789371" y="0"/>
                  <a:pt x="1880460" y="91089"/>
                  <a:pt x="1880460" y="203454"/>
                </a:cubicBezTo>
                <a:lnTo>
                  <a:pt x="1880460" y="1859714"/>
                </a:lnTo>
                <a:lnTo>
                  <a:pt x="1879260" y="1859714"/>
                </a:lnTo>
                <a:lnTo>
                  <a:pt x="1879260" y="1889078"/>
                </a:lnTo>
                <a:lnTo>
                  <a:pt x="1880178" y="1889078"/>
                </a:lnTo>
                <a:lnTo>
                  <a:pt x="1880178" y="2062381"/>
                </a:lnTo>
                <a:cubicBezTo>
                  <a:pt x="1880178" y="2159529"/>
                  <a:pt x="1958932" y="2238283"/>
                  <a:pt x="2056080" y="2238283"/>
                </a:cubicBezTo>
                <a:lnTo>
                  <a:pt x="3692175" y="2238283"/>
                </a:lnTo>
                <a:lnTo>
                  <a:pt x="3692175" y="2286001"/>
                </a:lnTo>
                <a:lnTo>
                  <a:pt x="2035915" y="2286001"/>
                </a:lnTo>
                <a:cubicBezTo>
                  <a:pt x="1923550" y="2286001"/>
                  <a:pt x="1832461" y="2194912"/>
                  <a:pt x="1832461" y="2082547"/>
                </a:cubicBezTo>
                <a:lnTo>
                  <a:pt x="1832461" y="1933252"/>
                </a:lnTo>
                <a:lnTo>
                  <a:pt x="1832460" y="1933252"/>
                </a:lnTo>
                <a:lnTo>
                  <a:pt x="1832460" y="1594852"/>
                </a:lnTo>
                <a:lnTo>
                  <a:pt x="1832742" y="1594852"/>
                </a:lnTo>
                <a:lnTo>
                  <a:pt x="1832742" y="223619"/>
                </a:lnTo>
                <a:cubicBezTo>
                  <a:pt x="1832742" y="126471"/>
                  <a:pt x="1753988" y="47717"/>
                  <a:pt x="1656840" y="47717"/>
                </a:cubicBezTo>
                <a:lnTo>
                  <a:pt x="0" y="47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자유형: 도형 21">
            <a:extLst>
              <a:ext uri="{FF2B5EF4-FFF2-40B4-BE49-F238E27FC236}">
                <a16:creationId xmlns:a16="http://schemas.microsoft.com/office/drawing/2014/main" id="{A9BDCFAE-FF57-4F41-91A3-597D8E6046CC}"/>
              </a:ext>
            </a:extLst>
          </p:cNvPr>
          <p:cNvSpPr/>
          <p:nvPr/>
        </p:nvSpPr>
        <p:spPr>
          <a:xfrm rot="10800000">
            <a:off x="6654664" y="2029243"/>
            <a:ext cx="4763926" cy="2657662"/>
          </a:xfrm>
          <a:custGeom>
            <a:avLst/>
            <a:gdLst>
              <a:gd name="connsiteX0" fmla="*/ 203454 w 4097715"/>
              <a:gd name="connsiteY0" fmla="*/ 0 h 2286001"/>
              <a:gd name="connsiteX1" fmla="*/ 2082546 w 4097715"/>
              <a:gd name="connsiteY1" fmla="*/ 0 h 2286001"/>
              <a:gd name="connsiteX2" fmla="*/ 2286000 w 4097715"/>
              <a:gd name="connsiteY2" fmla="*/ 203454 h 2286001"/>
              <a:gd name="connsiteX3" fmla="*/ 2286000 w 4097715"/>
              <a:gd name="connsiteY3" fmla="*/ 1859714 h 2286001"/>
              <a:gd name="connsiteX4" fmla="*/ 2284800 w 4097715"/>
              <a:gd name="connsiteY4" fmla="*/ 1859714 h 2286001"/>
              <a:gd name="connsiteX5" fmla="*/ 2284800 w 4097715"/>
              <a:gd name="connsiteY5" fmla="*/ 1889078 h 2286001"/>
              <a:gd name="connsiteX6" fmla="*/ 2285718 w 4097715"/>
              <a:gd name="connsiteY6" fmla="*/ 1889078 h 2286001"/>
              <a:gd name="connsiteX7" fmla="*/ 2285718 w 4097715"/>
              <a:gd name="connsiteY7" fmla="*/ 2062381 h 2286001"/>
              <a:gd name="connsiteX8" fmla="*/ 2461620 w 4097715"/>
              <a:gd name="connsiteY8" fmla="*/ 2238283 h 2286001"/>
              <a:gd name="connsiteX9" fmla="*/ 4097715 w 4097715"/>
              <a:gd name="connsiteY9" fmla="*/ 2238283 h 2286001"/>
              <a:gd name="connsiteX10" fmla="*/ 4097715 w 4097715"/>
              <a:gd name="connsiteY10" fmla="*/ 2286001 h 2286001"/>
              <a:gd name="connsiteX11" fmla="*/ 2441455 w 4097715"/>
              <a:gd name="connsiteY11" fmla="*/ 2286001 h 2286001"/>
              <a:gd name="connsiteX12" fmla="*/ 2238001 w 4097715"/>
              <a:gd name="connsiteY12" fmla="*/ 2082547 h 2286001"/>
              <a:gd name="connsiteX13" fmla="*/ 2238001 w 4097715"/>
              <a:gd name="connsiteY13" fmla="*/ 1933252 h 2286001"/>
              <a:gd name="connsiteX14" fmla="*/ 2238000 w 4097715"/>
              <a:gd name="connsiteY14" fmla="*/ 1933252 h 2286001"/>
              <a:gd name="connsiteX15" fmla="*/ 2238000 w 4097715"/>
              <a:gd name="connsiteY15" fmla="*/ 1594852 h 2286001"/>
              <a:gd name="connsiteX16" fmla="*/ 2238282 w 4097715"/>
              <a:gd name="connsiteY16" fmla="*/ 1594852 h 2286001"/>
              <a:gd name="connsiteX17" fmla="*/ 2238282 w 4097715"/>
              <a:gd name="connsiteY17" fmla="*/ 223619 h 2286001"/>
              <a:gd name="connsiteX18" fmla="*/ 2062380 w 4097715"/>
              <a:gd name="connsiteY18" fmla="*/ 47717 h 2286001"/>
              <a:gd name="connsiteX19" fmla="*/ 223619 w 4097715"/>
              <a:gd name="connsiteY19" fmla="*/ 47717 h 2286001"/>
              <a:gd name="connsiteX20" fmla="*/ 47717 w 4097715"/>
              <a:gd name="connsiteY20" fmla="*/ 223619 h 2286001"/>
              <a:gd name="connsiteX21" fmla="*/ 47717 w 4097715"/>
              <a:gd name="connsiteY21" fmla="*/ 2062380 h 2286001"/>
              <a:gd name="connsiteX22" fmla="*/ 223619 w 4097715"/>
              <a:gd name="connsiteY22" fmla="*/ 2238282 h 2286001"/>
              <a:gd name="connsiteX23" fmla="*/ 1863770 w 4097715"/>
              <a:gd name="connsiteY23" fmla="*/ 2238282 h 2286001"/>
              <a:gd name="connsiteX24" fmla="*/ 1863770 w 4097715"/>
              <a:gd name="connsiteY24" fmla="*/ 2286000 h 2286001"/>
              <a:gd name="connsiteX25" fmla="*/ 203454 w 4097715"/>
              <a:gd name="connsiteY25" fmla="*/ 2286000 h 2286001"/>
              <a:gd name="connsiteX26" fmla="*/ 0 w 4097715"/>
              <a:gd name="connsiteY26" fmla="*/ 2082546 h 2286001"/>
              <a:gd name="connsiteX27" fmla="*/ 0 w 4097715"/>
              <a:gd name="connsiteY27" fmla="*/ 203454 h 2286001"/>
              <a:gd name="connsiteX28" fmla="*/ 203454 w 4097715"/>
              <a:gd name="connsiteY28" fmla="*/ 0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97715" h="2286001">
                <a:moveTo>
                  <a:pt x="203454" y="0"/>
                </a:moveTo>
                <a:lnTo>
                  <a:pt x="2082546" y="0"/>
                </a:lnTo>
                <a:cubicBezTo>
                  <a:pt x="2194911" y="0"/>
                  <a:pt x="2286000" y="91089"/>
                  <a:pt x="2286000" y="203454"/>
                </a:cubicBezTo>
                <a:lnTo>
                  <a:pt x="2286000" y="1859714"/>
                </a:lnTo>
                <a:lnTo>
                  <a:pt x="2284800" y="1859714"/>
                </a:lnTo>
                <a:lnTo>
                  <a:pt x="2284800" y="1889078"/>
                </a:lnTo>
                <a:lnTo>
                  <a:pt x="2285718" y="1889078"/>
                </a:lnTo>
                <a:lnTo>
                  <a:pt x="2285718" y="2062381"/>
                </a:lnTo>
                <a:cubicBezTo>
                  <a:pt x="2285718" y="2159529"/>
                  <a:pt x="2364472" y="2238283"/>
                  <a:pt x="2461620" y="2238283"/>
                </a:cubicBezTo>
                <a:lnTo>
                  <a:pt x="4097715" y="2238283"/>
                </a:lnTo>
                <a:lnTo>
                  <a:pt x="4097715" y="2286001"/>
                </a:lnTo>
                <a:lnTo>
                  <a:pt x="2441455" y="2286001"/>
                </a:lnTo>
                <a:cubicBezTo>
                  <a:pt x="2329090" y="2286001"/>
                  <a:pt x="2238001" y="2194912"/>
                  <a:pt x="2238001" y="2082547"/>
                </a:cubicBezTo>
                <a:lnTo>
                  <a:pt x="2238001" y="1933252"/>
                </a:lnTo>
                <a:lnTo>
                  <a:pt x="2238000" y="1933252"/>
                </a:lnTo>
                <a:lnTo>
                  <a:pt x="2238000" y="1594852"/>
                </a:lnTo>
                <a:lnTo>
                  <a:pt x="2238282" y="1594852"/>
                </a:lnTo>
                <a:lnTo>
                  <a:pt x="2238282" y="223619"/>
                </a:lnTo>
                <a:cubicBezTo>
                  <a:pt x="2238282" y="126471"/>
                  <a:pt x="2159528" y="47717"/>
                  <a:pt x="2062380" y="47717"/>
                </a:cubicBezTo>
                <a:lnTo>
                  <a:pt x="223619" y="47717"/>
                </a:lnTo>
                <a:cubicBezTo>
                  <a:pt x="126471" y="47717"/>
                  <a:pt x="47717" y="126471"/>
                  <a:pt x="47717" y="223619"/>
                </a:cubicBezTo>
                <a:lnTo>
                  <a:pt x="47717" y="2062380"/>
                </a:lnTo>
                <a:cubicBezTo>
                  <a:pt x="47717" y="2159528"/>
                  <a:pt x="126471" y="2238282"/>
                  <a:pt x="223619" y="2238282"/>
                </a:cubicBezTo>
                <a:lnTo>
                  <a:pt x="1863770" y="2238282"/>
                </a:lnTo>
                <a:lnTo>
                  <a:pt x="1863770" y="2286000"/>
                </a:lnTo>
                <a:lnTo>
                  <a:pt x="203454" y="2286000"/>
                </a:lnTo>
                <a:cubicBezTo>
                  <a:pt x="91089" y="2286000"/>
                  <a:pt x="0" y="2194911"/>
                  <a:pt x="0" y="2082546"/>
                </a:cubicBezTo>
                <a:lnTo>
                  <a:pt x="0" y="203454"/>
                </a:lnTo>
                <a:cubicBezTo>
                  <a:pt x="0" y="91089"/>
                  <a:pt x="91089" y="0"/>
                  <a:pt x="203454" y="0"/>
                </a:cubicBezTo>
                <a:close/>
              </a:path>
            </a:pathLst>
          </a:custGeom>
          <a:solidFill>
            <a:srgbClr val="8B8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6AF7D66-3756-4505-9E7E-BE5E88B2D274}"/>
              </a:ext>
            </a:extLst>
          </p:cNvPr>
          <p:cNvSpPr/>
          <p:nvPr/>
        </p:nvSpPr>
        <p:spPr>
          <a:xfrm>
            <a:off x="1144413" y="2869887"/>
            <a:ext cx="199890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1. DBMS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선정</a:t>
            </a:r>
            <a:endParaRPr lang="ko-KR" altLang="en-US" sz="11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5268A4E-E128-4F5C-972D-8B8C70ADB729}"/>
              </a:ext>
            </a:extLst>
          </p:cNvPr>
          <p:cNvSpPr/>
          <p:nvPr/>
        </p:nvSpPr>
        <p:spPr>
          <a:xfrm>
            <a:off x="3772401" y="2869887"/>
            <a:ext cx="1998906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수원역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구축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99057AF3-ABC4-4497-831E-388174106341}"/>
              </a:ext>
            </a:extLst>
          </p:cNvPr>
          <p:cNvSpPr>
            <a:spLocks/>
          </p:cNvSpPr>
          <p:nvPr/>
        </p:nvSpPr>
        <p:spPr bwMode="auto">
          <a:xfrm>
            <a:off x="7278625" y="2391747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8B80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자유형 23">
            <a:extLst>
              <a:ext uri="{FF2B5EF4-FFF2-40B4-BE49-F238E27FC236}">
                <a16:creationId xmlns:a16="http://schemas.microsoft.com/office/drawing/2014/main" id="{8825C3A4-C9F7-4E05-99D1-C6A9FD44DC90}"/>
              </a:ext>
            </a:extLst>
          </p:cNvPr>
          <p:cNvSpPr>
            <a:spLocks/>
          </p:cNvSpPr>
          <p:nvPr/>
        </p:nvSpPr>
        <p:spPr bwMode="auto">
          <a:xfrm>
            <a:off x="4629395" y="2454430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8B85A40D-7661-4E98-8EB7-BA5C51E62BBD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99918" y="2448540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81BAFBFE-BE89-4D66-A124-107AAD54762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011604" y="2386301"/>
            <a:ext cx="275431" cy="33815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B80A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894EF57-3191-46E4-B67E-2C7B690FF3D3}"/>
              </a:ext>
            </a:extLst>
          </p:cNvPr>
          <p:cNvSpPr/>
          <p:nvPr/>
        </p:nvSpPr>
        <p:spPr>
          <a:xfrm>
            <a:off x="2883640" y="4623502"/>
            <a:ext cx="178096" cy="178096"/>
          </a:xfrm>
          <a:prstGeom prst="ellipse">
            <a:avLst/>
          </a:prstGeom>
          <a:solidFill>
            <a:srgbClr val="2A2B40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4162759-9E0F-472D-97F5-EB5213DE646D}"/>
              </a:ext>
            </a:extLst>
          </p:cNvPr>
          <p:cNvSpPr/>
          <p:nvPr/>
        </p:nvSpPr>
        <p:spPr>
          <a:xfrm>
            <a:off x="3772401" y="2036361"/>
            <a:ext cx="178096" cy="178096"/>
          </a:xfrm>
          <a:prstGeom prst="ellipse">
            <a:avLst/>
          </a:prstGeom>
          <a:solidFill>
            <a:srgbClr val="6E6191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353C4CC-1373-4D4A-84D0-B23EC05AE4F4}"/>
              </a:ext>
            </a:extLst>
          </p:cNvPr>
          <p:cNvSpPr/>
          <p:nvPr/>
        </p:nvSpPr>
        <p:spPr>
          <a:xfrm>
            <a:off x="5473821" y="4623502"/>
            <a:ext cx="178096" cy="178096"/>
          </a:xfrm>
          <a:prstGeom prst="ellipse">
            <a:avLst/>
          </a:prstGeom>
          <a:solidFill>
            <a:srgbClr val="2A2B40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372F34F-9F1A-4E27-9C44-29436768C1A3}"/>
              </a:ext>
            </a:extLst>
          </p:cNvPr>
          <p:cNvSpPr/>
          <p:nvPr/>
        </p:nvSpPr>
        <p:spPr>
          <a:xfrm>
            <a:off x="8175178" y="4630619"/>
            <a:ext cx="178096" cy="178096"/>
          </a:xfrm>
          <a:prstGeom prst="ellipse">
            <a:avLst/>
          </a:prstGeom>
          <a:solidFill>
            <a:srgbClr val="2A2B40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693B406-DE72-4CA9-9E4A-1EFAF31A5752}"/>
              </a:ext>
            </a:extLst>
          </p:cNvPr>
          <p:cNvSpPr/>
          <p:nvPr/>
        </p:nvSpPr>
        <p:spPr>
          <a:xfrm>
            <a:off x="6494227" y="2036361"/>
            <a:ext cx="178096" cy="178096"/>
          </a:xfrm>
          <a:prstGeom prst="ellipse">
            <a:avLst/>
          </a:prstGeom>
          <a:solidFill>
            <a:schemeClr val="bg1"/>
          </a:solidFill>
          <a:ln w="101600">
            <a:solidFill>
              <a:srgbClr val="6E6191">
                <a:alpha val="20000"/>
              </a:srgbClr>
            </a:solidFill>
          </a:ln>
          <a:effectLst>
            <a:outerShdw sx="144000" sy="144000" algn="ctr" rotWithShape="0">
              <a:srgbClr val="6E619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8838C42-72FF-43D5-8FFA-C146C7C8364D}"/>
              </a:ext>
            </a:extLst>
          </p:cNvPr>
          <p:cNvSpPr/>
          <p:nvPr/>
        </p:nvSpPr>
        <p:spPr>
          <a:xfrm>
            <a:off x="6439788" y="2869887"/>
            <a:ext cx="2207316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지하철 내비게이션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구축</a:t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078A364-0911-477B-A967-3B87D1F2AE9A}"/>
              </a:ext>
            </a:extLst>
          </p:cNvPr>
          <p:cNvSpPr/>
          <p:nvPr/>
        </p:nvSpPr>
        <p:spPr>
          <a:xfrm>
            <a:off x="9169375" y="2869887"/>
            <a:ext cx="1998906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공항 내비게이션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구축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CE0338B-3AA9-44FE-837C-B29679C63390}"/>
              </a:ext>
            </a:extLst>
          </p:cNvPr>
          <p:cNvSpPr/>
          <p:nvPr/>
        </p:nvSpPr>
        <p:spPr>
          <a:xfrm>
            <a:off x="9138871" y="2040319"/>
            <a:ext cx="178096" cy="178096"/>
          </a:xfrm>
          <a:prstGeom prst="ellipse">
            <a:avLst/>
          </a:prstGeom>
          <a:solidFill>
            <a:schemeClr val="bg1"/>
          </a:solidFill>
          <a:ln w="101600">
            <a:solidFill>
              <a:srgbClr val="6E6191">
                <a:alpha val="20000"/>
              </a:srgbClr>
            </a:solidFill>
          </a:ln>
          <a:effectLst>
            <a:outerShdw sx="144000" sy="144000" algn="ctr" rotWithShape="0">
              <a:srgbClr val="6E619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7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1. DBMS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선정</a:t>
              </a:r>
              <a:r>
                <a:rPr lang="en-US" altLang="ko-KR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(MariaDB 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선정 이유</a:t>
              </a:r>
              <a:r>
                <a:rPr lang="en-US" altLang="ko-KR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 </a:t>
              </a:r>
              <a:endParaRPr lang="ko-KR" altLang="en-US" dirty="0">
                <a:solidFill>
                  <a:srgbClr val="8B80AA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E7F473-E5D1-4E18-A4C9-AE8655642CB7}"/>
              </a:ext>
            </a:extLst>
          </p:cNvPr>
          <p:cNvSpPr/>
          <p:nvPr/>
        </p:nvSpPr>
        <p:spPr>
          <a:xfrm>
            <a:off x="566587" y="1092050"/>
            <a:ext cx="10860664" cy="5384950"/>
          </a:xfrm>
          <a:prstGeom prst="roundRect">
            <a:avLst/>
          </a:prstGeom>
          <a:solidFill>
            <a:srgbClr val="E2DFE9"/>
          </a:solidFill>
          <a:ln>
            <a:solidFill>
              <a:srgbClr val="E2D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53113-A83C-4C9A-97ED-31B74FAE3637}"/>
              </a:ext>
            </a:extLst>
          </p:cNvPr>
          <p:cNvSpPr txBox="1"/>
          <p:nvPr/>
        </p:nvSpPr>
        <p:spPr>
          <a:xfrm>
            <a:off x="764749" y="1133639"/>
            <a:ext cx="10792508" cy="530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>
                <a:ea typeface="Tmon몬소리 Black" panose="02000A03000000000000"/>
              </a:rPr>
              <a:t>DBMS</a:t>
            </a:r>
            <a:r>
              <a:rPr lang="ko-KR" altLang="en-US" b="1" u="sng" dirty="0">
                <a:ea typeface="Tmon몬소리 Black" panose="02000A03000000000000"/>
              </a:rPr>
              <a:t> 선정 시 고려사항  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en-US" altLang="ko-KR" sz="1600" b="1" dirty="0">
                <a:ea typeface="Tmon몬소리 Black" panose="02000A03000000000000"/>
              </a:rPr>
              <a:t>1. </a:t>
            </a:r>
            <a:r>
              <a:rPr lang="ko-KR" altLang="en-US" sz="1600" b="1" dirty="0">
                <a:ea typeface="Tmon몬소리 Black" panose="02000A03000000000000"/>
              </a:rPr>
              <a:t>최신 </a:t>
            </a:r>
            <a:r>
              <a:rPr lang="en-US" altLang="ko-KR" sz="1600" b="1" dirty="0">
                <a:ea typeface="Tmon몬소리 Black" panose="02000A03000000000000"/>
              </a:rPr>
              <a:t>DBMS </a:t>
            </a:r>
            <a:r>
              <a:rPr lang="ko-KR" altLang="en-US" sz="1600" b="1" dirty="0">
                <a:ea typeface="Tmon몬소리 Black" panose="02000A03000000000000"/>
              </a:rPr>
              <a:t>동향</a:t>
            </a:r>
            <a:r>
              <a:rPr lang="en-US" altLang="ko-KR" sz="1600" b="1" dirty="0">
                <a:ea typeface="Tmon몬소리 Black" panose="02000A03000000000000"/>
              </a:rPr>
              <a:t>:</a:t>
            </a:r>
            <a:r>
              <a:rPr lang="ko-KR" altLang="en-US" sz="1600" b="1" dirty="0">
                <a:ea typeface="Tmon몬소리 Black" panose="02000A03000000000000"/>
              </a:rPr>
              <a:t> </a:t>
            </a:r>
            <a:br>
              <a:rPr lang="en-US" altLang="ko-KR" sz="1600" b="1" dirty="0">
                <a:ea typeface="Tmon몬소리 Black" panose="02000A03000000000000"/>
              </a:rPr>
            </a:br>
            <a:r>
              <a:rPr lang="ko-KR" altLang="en-US" sz="1600" dirty="0" err="1">
                <a:ea typeface="Tmon몬소리 Black" panose="02000A03000000000000"/>
              </a:rPr>
              <a:t>빅테이터</a:t>
            </a:r>
            <a:r>
              <a:rPr lang="ko-KR" altLang="en-US" sz="1600" dirty="0">
                <a:ea typeface="Tmon몬소리 Black" panose="02000A03000000000000"/>
              </a:rPr>
              <a:t> 등장 및 서비스 규모 확대</a:t>
            </a:r>
            <a:r>
              <a:rPr lang="en-US" altLang="ko-KR" sz="1600" dirty="0">
                <a:ea typeface="Tmon몬소리 Black" panose="02000A03000000000000"/>
              </a:rPr>
              <a:t>, </a:t>
            </a:r>
            <a:r>
              <a:rPr lang="ko-KR" altLang="en-US" sz="1600" dirty="0">
                <a:ea typeface="Tmon몬소리 Black" panose="02000A03000000000000"/>
              </a:rPr>
              <a:t>비정형 데이터 형태의 증가로 인하여 </a:t>
            </a:r>
            <a:r>
              <a:rPr lang="en-US" altLang="ko-KR" sz="1600" dirty="0">
                <a:ea typeface="Tmon몬소리 Black" panose="02000A03000000000000"/>
              </a:rPr>
              <a:t>RDBMS</a:t>
            </a:r>
            <a:r>
              <a:rPr lang="ko-KR" altLang="en-US" sz="1600" dirty="0">
                <a:ea typeface="Tmon몬소리 Black" panose="02000A03000000000000"/>
              </a:rPr>
              <a:t>만으로 한계가 있어</a:t>
            </a:r>
            <a:r>
              <a:rPr lang="en-US" altLang="ko-KR" sz="1600" dirty="0">
                <a:ea typeface="Tmon몬소리 Black" panose="02000A03000000000000"/>
              </a:rPr>
              <a:t>,</a:t>
            </a:r>
            <a:r>
              <a:rPr lang="ko-KR" altLang="en-US" sz="1600" dirty="0">
                <a:ea typeface="Tmon몬소리 Black" panose="02000A03000000000000"/>
              </a:rPr>
              <a:t> 대체하기 위한 새로운 </a:t>
            </a:r>
            <a:r>
              <a:rPr lang="en-US" altLang="ko-KR" sz="1600" dirty="0">
                <a:ea typeface="Tmon몬소리 Black" panose="02000A03000000000000"/>
              </a:rPr>
              <a:t>NoSQL</a:t>
            </a:r>
            <a:r>
              <a:rPr lang="ko-KR" altLang="en-US" sz="1600" dirty="0">
                <a:ea typeface="Tmon몬소리 Black" panose="02000A03000000000000"/>
              </a:rPr>
              <a:t>이 등장하고 사용자가 급증하고 있습니다</a:t>
            </a:r>
            <a:r>
              <a:rPr lang="en-US" altLang="ko-KR" sz="1600" dirty="0">
                <a:ea typeface="Tmon몬소리 Black" panose="02000A03000000000000"/>
              </a:rPr>
              <a:t>. </a:t>
            </a:r>
            <a:r>
              <a:rPr lang="ko-KR" altLang="en-US" sz="1600" dirty="0">
                <a:ea typeface="Tmon몬소리 Black" panose="02000A03000000000000"/>
              </a:rPr>
              <a:t>또한 클라우드 서비스의 확대로 오픈소스 </a:t>
            </a:r>
            <a:r>
              <a:rPr lang="en-US" altLang="ko-KR" sz="1600" dirty="0">
                <a:ea typeface="Tmon몬소리 Black" panose="02000A03000000000000"/>
              </a:rPr>
              <a:t>DBMS</a:t>
            </a:r>
            <a:r>
              <a:rPr lang="ko-KR" altLang="en-US" sz="1600" dirty="0">
                <a:ea typeface="Tmon몬소리 Black" panose="02000A03000000000000"/>
              </a:rPr>
              <a:t>의 선호도 및 사용률이 증가하는 추세입니다</a:t>
            </a:r>
            <a:r>
              <a:rPr lang="en-US" altLang="ko-KR" sz="1600" dirty="0">
                <a:ea typeface="Tmon몬소리 Black" panose="02000A03000000000000"/>
              </a:rPr>
              <a:t>.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en-US" altLang="ko-KR" sz="1600" b="1" dirty="0">
                <a:ea typeface="Tmon몬소리 Black" panose="02000A03000000000000"/>
              </a:rPr>
              <a:t>2. RDBMS vs NoSQL:</a:t>
            </a:r>
            <a:r>
              <a:rPr lang="ko-KR" altLang="en-US" sz="1600" b="1" dirty="0">
                <a:ea typeface="Tmon몬소리 Black" panose="02000A03000000000000"/>
              </a:rPr>
              <a:t> 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ko-KR" altLang="en-US" sz="1600" dirty="0">
                <a:ea typeface="Tmon몬소리 Black" panose="02000A03000000000000"/>
              </a:rPr>
              <a:t>주로 고객</a:t>
            </a:r>
            <a:r>
              <a:rPr lang="en-US" altLang="ko-KR" sz="1600" dirty="0">
                <a:ea typeface="Tmon몬소리 Black" panose="02000A03000000000000"/>
              </a:rPr>
              <a:t>, </a:t>
            </a:r>
            <a:r>
              <a:rPr lang="ko-KR" altLang="en-US" sz="1600" dirty="0">
                <a:ea typeface="Tmon몬소리 Black" panose="02000A03000000000000"/>
              </a:rPr>
              <a:t>공간</a:t>
            </a:r>
            <a:r>
              <a:rPr lang="en-US" altLang="ko-KR" sz="1600" dirty="0">
                <a:ea typeface="Tmon몬소리 Black" panose="02000A03000000000000"/>
              </a:rPr>
              <a:t>, </a:t>
            </a:r>
            <a:r>
              <a:rPr lang="ko-KR" altLang="en-US" sz="1600" dirty="0">
                <a:ea typeface="Tmon몬소리 Black" panose="02000A03000000000000"/>
              </a:rPr>
              <a:t>분석용 데이터가 저장될 것이기 때문에 정형화된 데이터 처리가 가능하며</a:t>
            </a:r>
            <a:r>
              <a:rPr lang="en-US" altLang="ko-KR" sz="1600" dirty="0">
                <a:ea typeface="Tmon몬소리 Black" panose="02000A03000000000000"/>
              </a:rPr>
              <a:t>, 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ko-KR" altLang="en-US" sz="1600" dirty="0">
                <a:ea typeface="Tmon몬소리 Black" panose="02000A03000000000000"/>
              </a:rPr>
              <a:t>빠르게 검색</a:t>
            </a:r>
            <a:r>
              <a:rPr lang="en-US" altLang="ko-KR" sz="1600" dirty="0">
                <a:ea typeface="Tmon몬소리 Black" panose="02000A03000000000000"/>
              </a:rPr>
              <a:t>,</a:t>
            </a:r>
            <a:r>
              <a:rPr lang="ko-KR" altLang="en-US" sz="1600" dirty="0">
                <a:ea typeface="Tmon몬소리 Black" panose="02000A03000000000000"/>
              </a:rPr>
              <a:t>정렬</a:t>
            </a:r>
            <a:r>
              <a:rPr lang="en-US" altLang="ko-KR" sz="1600" dirty="0">
                <a:ea typeface="Tmon몬소리 Black" panose="02000A03000000000000"/>
              </a:rPr>
              <a:t>, </a:t>
            </a:r>
            <a:r>
              <a:rPr lang="ko-KR" altLang="en-US" sz="1600" dirty="0">
                <a:ea typeface="Tmon몬소리 Black" panose="02000A03000000000000"/>
              </a:rPr>
              <a:t>분석할 수 있는 </a:t>
            </a:r>
            <a:r>
              <a:rPr lang="en-US" altLang="ko-KR" sz="1600" dirty="0">
                <a:ea typeface="Tmon몬소리 Black" panose="02000A03000000000000"/>
              </a:rPr>
              <a:t>RDBMS</a:t>
            </a:r>
            <a:r>
              <a:rPr lang="ko-KR" altLang="en-US" sz="1600" dirty="0">
                <a:ea typeface="Tmon몬소리 Black" panose="02000A03000000000000"/>
              </a:rPr>
              <a:t>가 적절하다고 판단하였습니다</a:t>
            </a:r>
            <a:r>
              <a:rPr lang="en-US" altLang="ko-KR" sz="1600" dirty="0">
                <a:ea typeface="Tmon몬소리 Black" panose="02000A03000000000000"/>
              </a:rPr>
              <a:t>.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en-US" altLang="ko-KR" sz="1600" b="1" dirty="0">
                <a:ea typeface="Tmon몬소리 Black" panose="02000A03000000000000"/>
              </a:rPr>
              <a:t>3. </a:t>
            </a:r>
            <a:r>
              <a:rPr lang="ko-KR" altLang="en-US" sz="1600" b="1" dirty="0">
                <a:ea typeface="Tmon몬소리 Black" panose="02000A03000000000000"/>
              </a:rPr>
              <a:t>상용 </a:t>
            </a:r>
            <a:r>
              <a:rPr lang="en-US" altLang="ko-KR" sz="1600" b="1" dirty="0">
                <a:ea typeface="Tmon몬소리 Black" panose="02000A03000000000000"/>
              </a:rPr>
              <a:t>vs </a:t>
            </a:r>
            <a:r>
              <a:rPr lang="ko-KR" altLang="en-US" sz="1600" b="1" dirty="0">
                <a:ea typeface="Tmon몬소리 Black" panose="02000A03000000000000"/>
              </a:rPr>
              <a:t>오픈소스 </a:t>
            </a:r>
            <a:r>
              <a:rPr lang="en-US" altLang="ko-KR" sz="1600" b="1" dirty="0">
                <a:ea typeface="Tmon몬소리 Black" panose="02000A03000000000000"/>
              </a:rPr>
              <a:t>DBMS: 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ko-KR" altLang="en-US" sz="1600" dirty="0">
                <a:ea typeface="Tmon몬소리 Black" panose="02000A03000000000000"/>
              </a:rPr>
              <a:t>오픈소스 </a:t>
            </a:r>
            <a:r>
              <a:rPr lang="en-US" altLang="ko-KR" sz="1600" dirty="0">
                <a:ea typeface="Tmon몬소리 Black" panose="02000A03000000000000"/>
              </a:rPr>
              <a:t>DBMS </a:t>
            </a:r>
            <a:r>
              <a:rPr lang="ko-KR" altLang="en-US" sz="1600" dirty="0">
                <a:ea typeface="Tmon몬소리 Black" panose="02000A03000000000000"/>
              </a:rPr>
              <a:t>성능이 많이 발전하였고</a:t>
            </a:r>
            <a:r>
              <a:rPr lang="en-US" altLang="ko-KR" sz="1600" dirty="0">
                <a:ea typeface="Tmon몬소리 Black" panose="02000A03000000000000"/>
              </a:rPr>
              <a:t>, </a:t>
            </a:r>
            <a:r>
              <a:rPr lang="ko-KR" altLang="en-US" sz="1600" dirty="0">
                <a:ea typeface="Tmon몬소리 Black" panose="02000A03000000000000"/>
              </a:rPr>
              <a:t>클라우드 서비스 확대 및 비용적인 측면에서 큰 장점이 있기 때문에 </a:t>
            </a:r>
            <a:r>
              <a:rPr lang="en-US" altLang="ko-KR" sz="1600" dirty="0">
                <a:ea typeface="Tmon몬소리 Black" panose="02000A03000000000000"/>
              </a:rPr>
              <a:t> 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ko-KR" altLang="en-US" sz="1600" dirty="0">
                <a:ea typeface="Tmon몬소리 Black" panose="02000A03000000000000"/>
              </a:rPr>
              <a:t>오픈소스 </a:t>
            </a:r>
            <a:r>
              <a:rPr lang="en-US" altLang="ko-KR" sz="1600" dirty="0">
                <a:ea typeface="Tmon몬소리 Black" panose="02000A03000000000000"/>
              </a:rPr>
              <a:t>RDBMS</a:t>
            </a:r>
            <a:r>
              <a:rPr lang="ko-KR" altLang="en-US" sz="1600" dirty="0">
                <a:ea typeface="Tmon몬소리 Black" panose="02000A03000000000000"/>
              </a:rPr>
              <a:t>를 사용하는 것이 적절하다고 판단하였습니다</a:t>
            </a:r>
            <a:r>
              <a:rPr lang="en-US" altLang="ko-KR" sz="1600" dirty="0">
                <a:ea typeface="Tmon몬소리 Black" panose="02000A03000000000000"/>
              </a:rPr>
              <a:t>.</a:t>
            </a:r>
            <a:r>
              <a:rPr lang="ko-KR" altLang="en-US" sz="1600" dirty="0">
                <a:ea typeface="Tmon몬소리 Black" panose="02000A03000000000000"/>
              </a:rPr>
              <a:t>  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en-US" altLang="ko-KR" sz="1600" b="1" dirty="0">
                <a:ea typeface="Tmon몬소리 Black" panose="02000A03000000000000"/>
              </a:rPr>
              <a:t>4. PostgreSQL vs MariaDB</a:t>
            </a:r>
            <a:r>
              <a:rPr lang="ko-KR" altLang="en-US" sz="1600" b="1" dirty="0">
                <a:ea typeface="Tmon몬소리 Black" panose="02000A03000000000000"/>
              </a:rPr>
              <a:t> </a:t>
            </a:r>
            <a:r>
              <a:rPr lang="en-US" altLang="ko-KR" sz="1600" b="1" dirty="0">
                <a:ea typeface="Tmon몬소리 Black" panose="02000A03000000000000"/>
              </a:rPr>
              <a:t>vs</a:t>
            </a:r>
            <a:r>
              <a:rPr lang="ko-KR" altLang="en-US" sz="1600" b="1" dirty="0">
                <a:ea typeface="Tmon몬소리 Black" panose="02000A03000000000000"/>
              </a:rPr>
              <a:t> </a:t>
            </a:r>
            <a:r>
              <a:rPr lang="en-US" altLang="ko-KR" sz="1600" b="1" dirty="0">
                <a:ea typeface="Tmon몬소리 Black" panose="02000A03000000000000"/>
              </a:rPr>
              <a:t>MySQL : </a:t>
            </a:r>
            <a:br>
              <a:rPr lang="en-US" altLang="ko-KR" sz="1600" dirty="0">
                <a:ea typeface="Tmon몬소리 Black" panose="02000A03000000000000"/>
              </a:rPr>
            </a:br>
            <a:r>
              <a:rPr lang="ko-KR" altLang="en-US" sz="1600" dirty="0">
                <a:ea typeface="Tmon몬소리 Black" panose="02000A03000000000000"/>
              </a:rPr>
              <a:t>비교적 더욱 익숙하고 사용하기 간편한 </a:t>
            </a:r>
            <a:r>
              <a:rPr lang="en-US" altLang="ko-KR" sz="1600" dirty="0">
                <a:ea typeface="Tmon몬소리 Black" panose="02000A03000000000000"/>
              </a:rPr>
              <a:t>MariaDB, MySQL</a:t>
            </a:r>
            <a:r>
              <a:rPr lang="ko-KR" altLang="en-US" sz="1600" dirty="0">
                <a:ea typeface="Tmon몬소리 Black" panose="02000A03000000000000"/>
              </a:rPr>
              <a:t> 중 </a:t>
            </a:r>
            <a:r>
              <a:rPr lang="en-US" altLang="ko-KR" sz="1600" b="1" dirty="0">
                <a:ea typeface="Tmon몬소리 Black" panose="02000A03000000000000"/>
              </a:rPr>
              <a:t>‘MariaDB’</a:t>
            </a:r>
            <a:r>
              <a:rPr lang="ko-KR" altLang="en-US" sz="1600" b="1" dirty="0">
                <a:ea typeface="Tmon몬소리 Black" panose="02000A03000000000000"/>
              </a:rPr>
              <a:t>가 </a:t>
            </a:r>
            <a:r>
              <a:rPr lang="en-US" altLang="ko-KR" sz="1600" b="1" dirty="0">
                <a:ea typeface="Tmon몬소리 Black" panose="02000A03000000000000"/>
              </a:rPr>
              <a:t>MySQL </a:t>
            </a:r>
            <a:r>
              <a:rPr lang="ko-KR" altLang="en-US" sz="1600" b="1" dirty="0">
                <a:ea typeface="Tmon몬소리 Black" panose="02000A03000000000000"/>
              </a:rPr>
              <a:t>과 완전히 호환되며</a:t>
            </a:r>
            <a:r>
              <a:rPr lang="en-US" altLang="ko-KR" sz="1600" b="1" dirty="0">
                <a:ea typeface="Tmon몬소리 Black" panose="02000A03000000000000"/>
              </a:rPr>
              <a:t>, MySQL</a:t>
            </a:r>
            <a:r>
              <a:rPr lang="ko-KR" altLang="en-US" sz="1600" b="1" dirty="0">
                <a:ea typeface="Tmon몬소리 Black" panose="02000A03000000000000"/>
              </a:rPr>
              <a:t>보다 향상된 성능을 가지며 정책적인 면에서 더욱 안정적</a:t>
            </a:r>
            <a:r>
              <a:rPr lang="ko-KR" altLang="en-US" sz="1600" dirty="0">
                <a:ea typeface="Tmon몬소리 Black" panose="02000A03000000000000"/>
              </a:rPr>
              <a:t>이기 때문에 </a:t>
            </a:r>
            <a:r>
              <a:rPr lang="en-US" altLang="ko-KR" sz="1600" b="1" dirty="0">
                <a:ea typeface="Tmon몬소리 Black" panose="02000A03000000000000"/>
              </a:rPr>
              <a:t>MariaDB</a:t>
            </a:r>
            <a:r>
              <a:rPr lang="ko-KR" altLang="en-US" sz="1600" b="1" dirty="0">
                <a:ea typeface="Tmon몬소리 Black" panose="02000A03000000000000"/>
              </a:rPr>
              <a:t>를 선택하였습니다</a:t>
            </a:r>
            <a:r>
              <a:rPr lang="en-US" altLang="ko-KR" b="1" dirty="0">
                <a:ea typeface="Tmon몬소리 Black" panose="02000A03000000000000"/>
              </a:rPr>
              <a:t>.</a:t>
            </a:r>
            <a:endParaRPr lang="ko-KR" altLang="en-US" b="1" dirty="0"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6660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2-1. 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수원역 </a:t>
              </a:r>
              <a:r>
                <a:rPr lang="en-US" altLang="ko-KR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DB 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설계 </a:t>
              </a:r>
              <a:endParaRPr lang="ko-KR" altLang="en-US" dirty="0">
                <a:solidFill>
                  <a:srgbClr val="8B80AA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E7F473-E5D1-4E18-A4C9-AE8655642CB7}"/>
              </a:ext>
            </a:extLst>
          </p:cNvPr>
          <p:cNvSpPr/>
          <p:nvPr/>
        </p:nvSpPr>
        <p:spPr>
          <a:xfrm>
            <a:off x="4817157" y="2385206"/>
            <a:ext cx="6636894" cy="2101174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53113-A83C-4C9A-97ED-31B74FAE3637}"/>
              </a:ext>
            </a:extLst>
          </p:cNvPr>
          <p:cNvSpPr txBox="1"/>
          <p:nvPr/>
        </p:nvSpPr>
        <p:spPr>
          <a:xfrm>
            <a:off x="5006587" y="2585174"/>
            <a:ext cx="6323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dirty="0">
                <a:ea typeface="Tmon몬소리 Black" panose="02000A03000000000000"/>
              </a:rPr>
            </a:br>
            <a:r>
              <a:rPr lang="en-US" altLang="ko-KR" dirty="0">
                <a:ea typeface="Tmon몬소리 Black" panose="02000A03000000000000"/>
              </a:rPr>
              <a:t>- </a:t>
            </a:r>
            <a:r>
              <a:rPr lang="ko-KR" altLang="en-US" b="1" dirty="0">
                <a:ea typeface="Tmon몬소리 Black" panose="02000A03000000000000"/>
              </a:rPr>
              <a:t>현재 </a:t>
            </a:r>
            <a:r>
              <a:rPr lang="en-US" altLang="ko-KR" b="1" dirty="0">
                <a:ea typeface="Tmon몬소리 Black" panose="02000A03000000000000"/>
              </a:rPr>
              <a:t>DB</a:t>
            </a:r>
            <a:r>
              <a:rPr lang="ko-KR" altLang="en-US" b="1" dirty="0">
                <a:ea typeface="Tmon몬소리 Black" panose="02000A03000000000000"/>
              </a:rPr>
              <a:t>에서 관리해야 할 데이터 </a:t>
            </a:r>
            <a:r>
              <a:rPr lang="en-US" altLang="ko-KR" b="1" dirty="0">
                <a:ea typeface="Tmon몬소리 Black" panose="02000A03000000000000"/>
              </a:rPr>
              <a:t>: </a:t>
            </a:r>
            <a:br>
              <a:rPr lang="en-US" altLang="ko-KR" dirty="0">
                <a:ea typeface="Tmon몬소리 Black" panose="02000A03000000000000"/>
              </a:rPr>
            </a:br>
            <a:r>
              <a:rPr lang="ko-KR" altLang="en-US" dirty="0">
                <a:ea typeface="Tmon몬소리 Black" panose="02000A03000000000000"/>
              </a:rPr>
              <a:t>수원역 지도 그릴 때 사용하는 건물</a:t>
            </a:r>
            <a:r>
              <a:rPr lang="en-US" altLang="ko-KR" dirty="0">
                <a:ea typeface="Tmon몬소리 Black" panose="02000A03000000000000"/>
              </a:rPr>
              <a:t>,</a:t>
            </a:r>
            <a:r>
              <a:rPr lang="ko-KR" altLang="en-US" dirty="0">
                <a:ea typeface="Tmon몬소리 Black" panose="02000A03000000000000"/>
              </a:rPr>
              <a:t>층 좌표 및 정보를 담고 있는 데이터 </a:t>
            </a:r>
            <a:br>
              <a:rPr lang="en-US" altLang="ko-KR" dirty="0">
                <a:ea typeface="Tmon몬소리 Black" panose="02000A03000000000000"/>
              </a:rPr>
            </a:br>
            <a:r>
              <a:rPr lang="en-US" altLang="ko-KR" dirty="0">
                <a:ea typeface="Tmon몬소리 Black" panose="02000A03000000000000"/>
              </a:rPr>
              <a:t>- </a:t>
            </a:r>
            <a:r>
              <a:rPr lang="ko-KR" altLang="en-US" b="1" dirty="0">
                <a:ea typeface="Tmon몬소리 Black" panose="02000A03000000000000"/>
              </a:rPr>
              <a:t>추가 될 데이터 </a:t>
            </a:r>
            <a:r>
              <a:rPr lang="en-US" altLang="ko-KR" dirty="0">
                <a:ea typeface="Tmon몬소리 Black" panose="02000A03000000000000"/>
              </a:rPr>
              <a:t>: </a:t>
            </a:r>
            <a:r>
              <a:rPr lang="ko-KR" altLang="en-US" dirty="0">
                <a:ea typeface="Tmon몬소리 Black" panose="02000A03000000000000"/>
              </a:rPr>
              <a:t>길 안내 관련 데이터</a:t>
            </a:r>
            <a:endParaRPr lang="en-US" altLang="ko-KR" dirty="0">
              <a:ea typeface="Tmon몬소리 Black" panose="02000A0300000000000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C5A8E-E509-49FA-9D72-84B40903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47" y="1178964"/>
            <a:ext cx="2874077" cy="493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b="1" i="1" dirty="0">
                  <a:solidFill>
                    <a:srgbClr val="8B80AA"/>
                  </a:solidFill>
                  <a:latin typeface="Tmon몬소리 Black"/>
                </a:rPr>
                <a:t>DB</a:t>
              </a:r>
              <a:r>
                <a:rPr lang="ko-KR" altLang="en-US" b="1" i="1" dirty="0">
                  <a:solidFill>
                    <a:srgbClr val="8B80AA"/>
                  </a:solidFill>
                  <a:latin typeface="Tmon몬소리 Black"/>
                </a:rPr>
                <a:t> 개념 및 모델링 과정 학습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58CA47F-7873-43E1-8517-CCB65B0A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36" y="971145"/>
            <a:ext cx="9809328" cy="55058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45E8C5B-F16C-4C59-BFA2-9C1068DF3532}"/>
              </a:ext>
            </a:extLst>
          </p:cNvPr>
          <p:cNvSpPr/>
          <p:nvPr/>
        </p:nvSpPr>
        <p:spPr>
          <a:xfrm>
            <a:off x="3965642" y="2931925"/>
            <a:ext cx="4260715" cy="994150"/>
          </a:xfrm>
          <a:prstGeom prst="roundRect">
            <a:avLst/>
          </a:prstGeom>
          <a:solidFill>
            <a:srgbClr val="8B80AA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i="1" dirty="0">
                <a:solidFill>
                  <a:schemeClr val="bg1"/>
                </a:solidFill>
                <a:latin typeface="Tmon몬소리 Black"/>
              </a:rPr>
              <a:t>DB</a:t>
            </a:r>
            <a:r>
              <a:rPr lang="ko-KR" altLang="en-US" sz="2000" b="1" i="1" dirty="0">
                <a:solidFill>
                  <a:schemeClr val="bg1"/>
                </a:solidFill>
                <a:latin typeface="Tmon몬소리 Black"/>
              </a:rPr>
              <a:t> 개념 및 모델링 과정 학습</a:t>
            </a:r>
          </a:p>
        </p:txBody>
      </p:sp>
    </p:spTree>
    <p:extLst>
      <p:ext uri="{BB962C8B-B14F-4D97-AF65-F5344CB8AC3E}">
        <p14:creationId xmlns:p14="http://schemas.microsoft.com/office/powerpoint/2010/main" val="19543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2-2. 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수원역 </a:t>
              </a:r>
              <a:r>
                <a:rPr lang="en-US" altLang="ko-KR" sz="2000" b="1" i="1" dirty="0">
                  <a:solidFill>
                    <a:srgbClr val="8B80AA"/>
                  </a:solidFill>
                  <a:latin typeface="Tmon몬소리 Black"/>
                </a:rPr>
                <a:t>Database Modeling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 </a:t>
              </a:r>
              <a:endParaRPr lang="ko-KR" altLang="en-US" sz="2000" dirty="0">
                <a:solidFill>
                  <a:srgbClr val="8B80AA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1DCA06-1818-4BB2-861E-9FDECB64656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4527" t="18283" r="14798" b="14184"/>
          <a:stretch/>
        </p:blipFill>
        <p:spPr>
          <a:xfrm>
            <a:off x="426785" y="1065126"/>
            <a:ext cx="3742562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36D6CD-ABD0-4357-8201-8953350FFC0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450" t="18998" r="14178" b="1239"/>
          <a:stretch/>
        </p:blipFill>
        <p:spPr>
          <a:xfrm>
            <a:off x="4295999" y="2641700"/>
            <a:ext cx="36000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D3C31D-5038-4C9F-B7C0-2ED4EC231F6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267" t="18485" r="15954" b="3522"/>
          <a:stretch/>
        </p:blipFill>
        <p:spPr>
          <a:xfrm>
            <a:off x="8101603" y="3782619"/>
            <a:ext cx="3600000" cy="252000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A34C1B0D-6950-4654-81EF-DC1EFDDEE964}"/>
              </a:ext>
            </a:extLst>
          </p:cNvPr>
          <p:cNvSpPr/>
          <p:nvPr/>
        </p:nvSpPr>
        <p:spPr>
          <a:xfrm rot="19344170">
            <a:off x="4023298" y="3264115"/>
            <a:ext cx="496111" cy="64202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E13AF8C3-1D07-4D68-877B-73DE2FE7BBB7}"/>
              </a:ext>
            </a:extLst>
          </p:cNvPr>
          <p:cNvSpPr/>
          <p:nvPr/>
        </p:nvSpPr>
        <p:spPr>
          <a:xfrm rot="19344170">
            <a:off x="7853729" y="4943757"/>
            <a:ext cx="496111" cy="64202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26EB5-5AD5-4928-8FE8-70E9B3F65145}"/>
              </a:ext>
            </a:extLst>
          </p:cNvPr>
          <p:cNvSpPr txBox="1"/>
          <p:nvPr/>
        </p:nvSpPr>
        <p:spPr>
          <a:xfrm>
            <a:off x="4169347" y="1065126"/>
            <a:ext cx="476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수원역 맵 정보 데이터를 </a:t>
            </a:r>
            <a:r>
              <a:rPr lang="en-US" altLang="ko-KR" sz="1400" dirty="0"/>
              <a:t>ERD</a:t>
            </a:r>
            <a:r>
              <a:rPr lang="ko-KR" altLang="en-US" sz="1400" dirty="0"/>
              <a:t>를 그리며 분석하였습니다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상점 및 층 정보 객체에서 </a:t>
            </a:r>
            <a:r>
              <a:rPr lang="en-US" altLang="ko-KR" sz="1400" dirty="0"/>
              <a:t>‘outline’</a:t>
            </a:r>
            <a:r>
              <a:rPr lang="ko-KR" altLang="en-US" sz="1400" dirty="0"/>
              <a:t> 속성이 여러 값을 가짐 </a:t>
            </a:r>
            <a:r>
              <a:rPr lang="en-US" altLang="ko-KR" sz="1400" dirty="0"/>
              <a:t>-&gt; </a:t>
            </a:r>
            <a:r>
              <a:rPr lang="en-US" altLang="ko-KR" sz="1400" dirty="0">
                <a:solidFill>
                  <a:srgbClr val="C00000"/>
                </a:solidFill>
              </a:rPr>
              <a:t>1NF </a:t>
            </a:r>
            <a:r>
              <a:rPr lang="ko-KR" altLang="en-US" sz="1400" dirty="0">
                <a:solidFill>
                  <a:srgbClr val="C00000"/>
                </a:solidFill>
              </a:rPr>
              <a:t>위반 </a:t>
            </a:r>
            <a:br>
              <a:rPr lang="en-US" altLang="ko-KR" sz="1400" dirty="0">
                <a:solidFill>
                  <a:srgbClr val="C00000"/>
                </a:solidFill>
              </a:rPr>
            </a:br>
            <a:r>
              <a:rPr lang="en-US" altLang="ko-KR" sz="1400" dirty="0">
                <a:solidFill>
                  <a:srgbClr val="C00000"/>
                </a:solidFill>
              </a:rPr>
              <a:t>-&gt; </a:t>
            </a:r>
            <a:r>
              <a:rPr lang="en-US" altLang="ko-KR" sz="1400" dirty="0"/>
              <a:t>‘outline’</a:t>
            </a:r>
            <a:r>
              <a:rPr lang="ko-KR" altLang="en-US" sz="1400" dirty="0"/>
              <a:t> 속성 다른 테이블로 분리 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F7D979-20D9-4F35-A4DE-14BEC59E0CCD}"/>
              </a:ext>
            </a:extLst>
          </p:cNvPr>
          <p:cNvSpPr txBox="1"/>
          <p:nvPr/>
        </p:nvSpPr>
        <p:spPr>
          <a:xfrm>
            <a:off x="8101601" y="2027108"/>
            <a:ext cx="3438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Tmon몬소리 Black" panose="02000A03000000000000"/>
              </a:rPr>
              <a:t>층 및 건물 객체에서 </a:t>
            </a:r>
            <a:r>
              <a:rPr lang="en-US" altLang="ko-KR" sz="1400" dirty="0">
                <a:ea typeface="Tmon몬소리 Black" panose="02000A03000000000000"/>
              </a:rPr>
              <a:t>‘</a:t>
            </a:r>
            <a:r>
              <a:rPr lang="ko-KR" altLang="en-US" sz="1400" dirty="0">
                <a:ea typeface="Tmon몬소리 Black" panose="02000A03000000000000"/>
              </a:rPr>
              <a:t>중심좌표</a:t>
            </a:r>
            <a:r>
              <a:rPr lang="en-US" altLang="ko-KR" sz="1400" dirty="0">
                <a:ea typeface="Tmon몬소리 Black" panose="02000A03000000000000"/>
              </a:rPr>
              <a:t>’,’hole’</a:t>
            </a:r>
            <a:r>
              <a:rPr lang="ko-KR" altLang="en-US" sz="1400" dirty="0">
                <a:ea typeface="Tmon몬소리 Black" panose="02000A03000000000000"/>
              </a:rPr>
              <a:t>은 </a:t>
            </a:r>
            <a:r>
              <a:rPr lang="en-US" altLang="ko-KR" sz="1400" dirty="0">
                <a:ea typeface="Tmon몬소리 Black" panose="02000A03000000000000"/>
              </a:rPr>
              <a:t>non-prime attribute</a:t>
            </a:r>
            <a:r>
              <a:rPr lang="ko-KR" altLang="en-US" sz="1400" dirty="0">
                <a:ea typeface="Tmon몬소리 Black" panose="02000A03000000000000"/>
              </a:rPr>
              <a:t>인 </a:t>
            </a:r>
            <a:r>
              <a:rPr lang="en-US" altLang="ko-KR" sz="1400" dirty="0">
                <a:ea typeface="Tmon몬소리 Black" panose="02000A03000000000000"/>
              </a:rPr>
              <a:t>‘Type’</a:t>
            </a:r>
            <a:r>
              <a:rPr lang="ko-KR" altLang="en-US" sz="1400" dirty="0">
                <a:ea typeface="Tmon몬소리 Black" panose="02000A03000000000000"/>
              </a:rPr>
              <a:t>에만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ko-KR" altLang="en-US" sz="1400" dirty="0">
                <a:ea typeface="Tmon몬소리 Black" panose="02000A03000000000000"/>
              </a:rPr>
              <a:t>종속</a:t>
            </a:r>
            <a:br>
              <a:rPr lang="en-US" altLang="ko-KR" sz="1400" dirty="0">
                <a:ea typeface="Tmon몬소리 Black" panose="02000A03000000000000"/>
              </a:rPr>
            </a:br>
            <a:r>
              <a:rPr lang="en-US" altLang="ko-KR" sz="1400" dirty="0">
                <a:ea typeface="Tmon몬소리 Black" panose="02000A03000000000000"/>
              </a:rPr>
              <a:t>-&gt; </a:t>
            </a:r>
            <a:r>
              <a:rPr lang="en-US" altLang="ko-KR" sz="1400" dirty="0">
                <a:solidFill>
                  <a:srgbClr val="C00000"/>
                </a:solidFill>
                <a:ea typeface="Tmon몬소리 Black" panose="02000A03000000000000"/>
              </a:rPr>
              <a:t>3NF </a:t>
            </a:r>
            <a:r>
              <a:rPr lang="ko-KR" altLang="en-US" sz="1400" dirty="0">
                <a:solidFill>
                  <a:srgbClr val="C00000"/>
                </a:solidFill>
                <a:ea typeface="Tmon몬소리 Black" panose="02000A03000000000000"/>
              </a:rPr>
              <a:t>위반 </a:t>
            </a:r>
            <a:endParaRPr lang="en-US" altLang="ko-KR" sz="1400" dirty="0">
              <a:solidFill>
                <a:srgbClr val="C00000"/>
              </a:solidFill>
              <a:ea typeface="Tmon몬소리 Black" panose="02000A03000000000000"/>
            </a:endParaRPr>
          </a:p>
          <a:p>
            <a:r>
              <a:rPr lang="en-US" altLang="ko-KR" sz="1400" dirty="0">
                <a:ea typeface="Tmon몬소리 Black" panose="02000A03000000000000"/>
              </a:rPr>
              <a:t>-&gt; ‘Type’</a:t>
            </a:r>
            <a:r>
              <a:rPr lang="ko-KR" altLang="en-US" sz="1400" dirty="0">
                <a:ea typeface="Tmon몬소리 Black" panose="02000A03000000000000"/>
              </a:rPr>
              <a:t>에 종속된 속성들 다른 테이블로 분리</a:t>
            </a:r>
            <a:br>
              <a:rPr lang="en-US" altLang="ko-KR" sz="1400" dirty="0">
                <a:ea typeface="Tmon몬소리 Black" panose="02000A03000000000000"/>
              </a:rPr>
            </a:br>
            <a:br>
              <a:rPr lang="en-US" altLang="ko-KR" sz="1400" dirty="0">
                <a:ea typeface="Tmon몬소리 Black" panose="02000A03000000000000"/>
              </a:rPr>
            </a:br>
            <a:r>
              <a:rPr lang="en-US" altLang="ko-KR" sz="1400" dirty="0">
                <a:ea typeface="Tmon몬소리 Black" panose="02000A03000000000000"/>
              </a:rPr>
              <a:t>NF(normal form)</a:t>
            </a:r>
            <a:r>
              <a:rPr lang="ko-KR" altLang="en-US" sz="1400" dirty="0">
                <a:ea typeface="Tmon몬소리 Black" panose="02000A03000000000000"/>
              </a:rPr>
              <a:t>에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ko-KR" altLang="en-US" sz="1400" dirty="0">
                <a:ea typeface="Tmon몬소리 Black" panose="02000A03000000000000"/>
              </a:rPr>
              <a:t>따라 정규화를 진행하여 데이터 중복을 최소화하였습니다</a:t>
            </a:r>
            <a:r>
              <a:rPr lang="en-US" altLang="ko-KR" sz="1400" dirty="0">
                <a:ea typeface="Tmon몬소리 Black" panose="02000A03000000000000"/>
              </a:rPr>
              <a:t>.</a:t>
            </a:r>
            <a:endParaRPr lang="ko-KR" altLang="en-US" sz="1400" dirty="0"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299301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2-3. 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수원역 </a:t>
              </a:r>
              <a:r>
                <a:rPr lang="en-US" altLang="ko-KR" sz="2000" b="1" i="1" dirty="0">
                  <a:solidFill>
                    <a:srgbClr val="8B80AA"/>
                  </a:solidFill>
                  <a:latin typeface="Tmon몬소리 Black"/>
                </a:rPr>
                <a:t>Database </a:t>
              </a:r>
              <a:r>
                <a:rPr lang="ko-KR" altLang="en-US" sz="2000" b="1" i="1" dirty="0">
                  <a:solidFill>
                    <a:srgbClr val="8B80AA"/>
                  </a:solidFill>
                  <a:latin typeface="Tmon몬소리 Black"/>
                </a:rPr>
                <a:t>구축 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 </a:t>
              </a:r>
              <a:endParaRPr lang="ko-KR" altLang="en-US" sz="2000" dirty="0">
                <a:solidFill>
                  <a:srgbClr val="8B80AA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0D186D5-5ADD-4EC0-9A3B-8F3021AA4A7B}"/>
              </a:ext>
            </a:extLst>
          </p:cNvPr>
          <p:cNvSpPr/>
          <p:nvPr/>
        </p:nvSpPr>
        <p:spPr>
          <a:xfrm>
            <a:off x="655161" y="1129130"/>
            <a:ext cx="10549930" cy="5173489"/>
          </a:xfrm>
          <a:prstGeom prst="roundRect">
            <a:avLst/>
          </a:prstGeom>
          <a:solidFill>
            <a:srgbClr val="E2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D019A5-C7DB-4320-BE31-DD8722B549BE}"/>
              </a:ext>
            </a:extLst>
          </p:cNvPr>
          <p:cNvSpPr/>
          <p:nvPr/>
        </p:nvSpPr>
        <p:spPr>
          <a:xfrm>
            <a:off x="3630837" y="2398289"/>
            <a:ext cx="4860853" cy="3047443"/>
          </a:xfrm>
          <a:prstGeom prst="rect">
            <a:avLst/>
          </a:prstGeom>
          <a:noFill/>
          <a:ln w="57150">
            <a:solidFill>
              <a:srgbClr val="E2D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21DE30-0277-4773-846D-FF62C1062C2B}"/>
              </a:ext>
            </a:extLst>
          </p:cNvPr>
          <p:cNvSpPr/>
          <p:nvPr/>
        </p:nvSpPr>
        <p:spPr>
          <a:xfrm>
            <a:off x="1589904" y="1257289"/>
            <a:ext cx="9028669" cy="4921089"/>
          </a:xfrm>
          <a:prstGeom prst="rect">
            <a:avLst/>
          </a:prstGeom>
          <a:solidFill>
            <a:srgbClr val="8B8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34980-1591-4A33-BD20-9BAE635C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54" y="1348613"/>
            <a:ext cx="8788289" cy="47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C431BF-161E-8079-BC3A-D3A076B4CE66}"/>
                </a:ext>
              </a:extLst>
            </p:cNvPr>
            <p:cNvSpPr/>
            <p:nvPr/>
          </p:nvSpPr>
          <p:spPr>
            <a:xfrm>
              <a:off x="395007" y="381000"/>
              <a:ext cx="11401986" cy="481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7000">
                  <a:srgbClr val="F6F7F9"/>
                </a:gs>
              </a:gsLst>
              <a:lin ang="16200000" scaled="1"/>
              <a:tileRect/>
            </a:gradFill>
            <a:ln w="25400">
              <a:solidFill>
                <a:srgbClr val="8B80AA">
                  <a:alpha val="50000"/>
                </a:srgbClr>
              </a:solidFill>
            </a:ln>
            <a:effectLst>
              <a:innerShdw blurRad="152400" dist="101600" dir="126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2-3. 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수원역 </a:t>
              </a:r>
              <a:r>
                <a:rPr lang="en-US" altLang="ko-KR" sz="2000" b="1" i="1" dirty="0">
                  <a:solidFill>
                    <a:srgbClr val="8B80AA"/>
                  </a:solidFill>
                  <a:latin typeface="Tmon몬소리 Black"/>
                </a:rPr>
                <a:t>Database </a:t>
              </a:r>
              <a:r>
                <a:rPr lang="ko-KR" altLang="en-US" sz="2000" b="1" i="1" dirty="0">
                  <a:solidFill>
                    <a:srgbClr val="8B80AA"/>
                  </a:solidFill>
                  <a:latin typeface="Tmon몬소리 Black"/>
                </a:rPr>
                <a:t>구축</a:t>
              </a:r>
              <a:r>
                <a:rPr lang="ko-KR" altLang="en-US" sz="2000" b="1" i="1" kern="0" dirty="0">
                  <a:ln w="15875">
                    <a:noFill/>
                  </a:ln>
                  <a:solidFill>
                    <a:srgbClr val="8B80A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 </a:t>
              </a:r>
              <a:endParaRPr lang="ko-KR" altLang="en-US" sz="2000" dirty="0">
                <a:solidFill>
                  <a:srgbClr val="8B80AA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269F83-0307-7E27-53F2-0542C404373D}"/>
                </a:ext>
              </a:extLst>
            </p:cNvPr>
            <p:cNvSpPr/>
            <p:nvPr/>
          </p:nvSpPr>
          <p:spPr>
            <a:xfrm>
              <a:off x="11330129" y="431006"/>
              <a:ext cx="371474" cy="371474"/>
            </a:xfrm>
            <a:prstGeom prst="ellipse">
              <a:avLst/>
            </a:prstGeom>
            <a:gradFill flip="none" rotWithShape="1">
              <a:gsLst>
                <a:gs pos="44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254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908E3C5-C2FD-F56B-A020-A06839DFE0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7251" y="525231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67F45EE-0E46-F6D8-3BE2-A209DAE6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FEA12880-4EBA-3744-F27F-B682921D8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B922872-EA9E-406A-9FD1-AEF6A9B1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824" y="1235413"/>
            <a:ext cx="3676833" cy="4996249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B25758BF-4CF8-4D77-95DB-006CAFB2DE03}"/>
              </a:ext>
            </a:extLst>
          </p:cNvPr>
          <p:cNvCxnSpPr/>
          <p:nvPr/>
        </p:nvCxnSpPr>
        <p:spPr>
          <a:xfrm>
            <a:off x="5634484" y="2198451"/>
            <a:ext cx="1233244" cy="739302"/>
          </a:xfrm>
          <a:prstGeom prst="bentConnector3">
            <a:avLst/>
          </a:prstGeom>
          <a:ln w="12700">
            <a:solidFill>
              <a:srgbClr val="8B8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4BED96-F06A-4C10-8881-D55319E35D14}"/>
              </a:ext>
            </a:extLst>
          </p:cNvPr>
          <p:cNvSpPr txBox="1"/>
          <p:nvPr/>
        </p:nvSpPr>
        <p:spPr>
          <a:xfrm>
            <a:off x="728878" y="4258153"/>
            <a:ext cx="5759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구축한 </a:t>
            </a:r>
            <a:r>
              <a:rPr lang="en-US" altLang="ko-KR" dirty="0"/>
              <a:t>DB</a:t>
            </a:r>
            <a:r>
              <a:rPr lang="ko-KR" altLang="en-US" dirty="0"/>
              <a:t>에서 실제 수원역 맵 정보 데이터를 </a:t>
            </a:r>
            <a:br>
              <a:rPr lang="en-US" altLang="ko-KR" dirty="0"/>
            </a:br>
            <a:r>
              <a:rPr lang="ko-KR" altLang="en-US" dirty="0"/>
              <a:t>업데이트하였고</a:t>
            </a:r>
            <a:r>
              <a:rPr lang="en-US" altLang="ko-KR" dirty="0"/>
              <a:t>, </a:t>
            </a:r>
            <a:r>
              <a:rPr lang="ko-KR" altLang="en-US" dirty="0"/>
              <a:t>누락</a:t>
            </a:r>
            <a:r>
              <a:rPr lang="en-US" altLang="ko-KR" dirty="0"/>
              <a:t> </a:t>
            </a:r>
            <a:r>
              <a:rPr lang="ko-KR" altLang="en-US" dirty="0"/>
              <a:t>없이 실제 맵 정보 데이터와 </a:t>
            </a:r>
            <a:br>
              <a:rPr lang="en-US" altLang="ko-KR" dirty="0"/>
            </a:br>
            <a:r>
              <a:rPr lang="ko-KR" altLang="en-US" dirty="0"/>
              <a:t>일치하게 저장되는지 확인하였습니다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77EE86-3964-4198-BE7C-ED75671F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53" y="1105154"/>
            <a:ext cx="4718401" cy="2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B01EAA-49E2-B077-85AE-15AA8D4FAB5C}"/>
              </a:ext>
            </a:extLst>
          </p:cNvPr>
          <p:cNvGrpSpPr/>
          <p:nvPr/>
        </p:nvGrpSpPr>
        <p:grpSpPr>
          <a:xfrm>
            <a:off x="200024" y="238125"/>
            <a:ext cx="11791952" cy="6448425"/>
            <a:chOff x="200024" y="238125"/>
            <a:chExt cx="11791952" cy="6448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E01356-26AB-6CE4-023A-2929DCEDC545}"/>
                </a:ext>
              </a:extLst>
            </p:cNvPr>
            <p:cNvSpPr/>
            <p:nvPr/>
          </p:nvSpPr>
          <p:spPr>
            <a:xfrm>
              <a:off x="200026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AEF78-0A0E-9F09-E9F9-B7CD6E7FE2CF}"/>
                </a:ext>
              </a:extLst>
            </p:cNvPr>
            <p:cNvSpPr/>
            <p:nvPr/>
          </p:nvSpPr>
          <p:spPr>
            <a:xfrm>
              <a:off x="200024" y="238125"/>
              <a:ext cx="11791950" cy="6448425"/>
            </a:xfrm>
            <a:prstGeom prst="roundRect">
              <a:avLst>
                <a:gd name="adj" fmla="val 4702"/>
              </a:avLst>
            </a:prstGeom>
            <a:solidFill>
              <a:srgbClr val="F6F7F9"/>
            </a:solidFill>
            <a:ln>
              <a:noFill/>
            </a:ln>
            <a:effectLst>
              <a:outerShdw blurRad="88900" dist="63500" dir="2700000" sx="98000" sy="98000" algn="br" rotWithShape="0">
                <a:schemeClr val="tx1"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EA12880-4EBA-3744-F27F-B682921D8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7251" y="525231"/>
              <a:ext cx="187822" cy="87992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E7F473-E5D1-4E18-A4C9-AE8655642CB7}"/>
              </a:ext>
            </a:extLst>
          </p:cNvPr>
          <p:cNvSpPr/>
          <p:nvPr/>
        </p:nvSpPr>
        <p:spPr>
          <a:xfrm>
            <a:off x="660498" y="2022388"/>
            <a:ext cx="10860664" cy="2813223"/>
          </a:xfrm>
          <a:prstGeom prst="roundRect">
            <a:avLst/>
          </a:prstGeom>
          <a:solidFill>
            <a:srgbClr val="E2DFE9"/>
          </a:solidFill>
          <a:ln>
            <a:solidFill>
              <a:srgbClr val="8B8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mon몬소리 Black" panose="02000A03000000000000"/>
              </a:rPr>
              <a:t>차후에 </a:t>
            </a:r>
            <a:r>
              <a:rPr lang="ko-KR" altLang="en-US" b="1" dirty="0">
                <a:solidFill>
                  <a:schemeClr val="tx1"/>
                </a:solidFill>
                <a:latin typeface="Tmon몬소리 Black" panose="02000A03000000000000"/>
              </a:rPr>
              <a:t>추가될 기능과 데이터를 구상하여 데이터 구성 및 </a:t>
            </a:r>
            <a:r>
              <a:rPr lang="en-US" altLang="ko-KR" b="1" dirty="0">
                <a:solidFill>
                  <a:schemeClr val="tx1"/>
                </a:solidFill>
                <a:latin typeface="Tmon몬소리 Black" panose="02000A03000000000000"/>
              </a:rPr>
              <a:t>DB </a:t>
            </a:r>
            <a:r>
              <a:rPr lang="ko-KR" altLang="en-US" b="1" dirty="0">
                <a:solidFill>
                  <a:schemeClr val="tx1"/>
                </a:solidFill>
                <a:latin typeface="Tmon몬소리 Black" panose="02000A03000000000000"/>
              </a:rPr>
              <a:t>설계를 진행해보았습니다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  <a:t>.</a:t>
            </a:r>
            <a:b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</a:br>
            <a:b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</a:br>
            <a: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/>
              </a:rPr>
              <a:t>현재 수원역 데이터는 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/>
              </a:rPr>
              <a:t>를 설계하기에는 데이터가 적고 추가될 데이터가 명확하지 않아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/>
              </a:rPr>
              <a:t>적절한 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  <a:t>DBMS 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/>
              </a:rPr>
              <a:t>선정 및 적용 가능한 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/>
              </a:rPr>
              <a:t>를 찾는 것에 어려움이 있었고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  <a:t>, DB 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/>
              </a:rPr>
              <a:t>설계의 흐름을 이해에도 도움이 될 것이라고 생각하여 진행하였습니다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  <a:t>.)</a:t>
            </a:r>
            <a:b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</a:br>
            <a:b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</a:br>
            <a:r>
              <a:rPr lang="ko-KR" altLang="en-US" dirty="0">
                <a:solidFill>
                  <a:schemeClr val="tx1"/>
                </a:solidFill>
                <a:latin typeface="Tmon몬소리 Black" panose="02000A03000000000000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Tmon몬소리 Black" panose="02000A03000000000000"/>
              </a:rPr>
              <a:t>OpenAPI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/>
              </a:rPr>
              <a:t>를 활용하여 추가되면 좋을 기능에 대한 아이디어가 있어 추가하였습니다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/>
              </a:rPr>
              <a:t>.</a:t>
            </a:r>
            <a:endParaRPr lang="ko-KR" altLang="en-US" dirty="0">
              <a:solidFill>
                <a:schemeClr val="tx1"/>
              </a:solidFill>
              <a:latin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5052971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798</Words>
  <Application>Microsoft Office PowerPoint</Application>
  <PresentationFormat>와이드스크린</PresentationFormat>
  <Paragraphs>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Pretendard ExtraBold</vt:lpstr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SKH</cp:lastModifiedBy>
  <cp:revision>57</cp:revision>
  <dcterms:created xsi:type="dcterms:W3CDTF">2023-05-31T06:50:17Z</dcterms:created>
  <dcterms:modified xsi:type="dcterms:W3CDTF">2023-07-28T02:32:33Z</dcterms:modified>
</cp:coreProperties>
</file>